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9"/>
  </p:notesMasterIdLst>
  <p:handoutMasterIdLst>
    <p:handoutMasterId r:id="rId40"/>
  </p:handoutMasterIdLst>
  <p:sldIdLst>
    <p:sldId id="257" r:id="rId2"/>
    <p:sldId id="336" r:id="rId3"/>
    <p:sldId id="561" r:id="rId4"/>
    <p:sldId id="687" r:id="rId5"/>
    <p:sldId id="652" r:id="rId6"/>
    <p:sldId id="661" r:id="rId7"/>
    <p:sldId id="653" r:id="rId8"/>
    <p:sldId id="655" r:id="rId9"/>
    <p:sldId id="656" r:id="rId10"/>
    <p:sldId id="657" r:id="rId11"/>
    <p:sldId id="658" r:id="rId12"/>
    <p:sldId id="660" r:id="rId13"/>
    <p:sldId id="659" r:id="rId14"/>
    <p:sldId id="686" r:id="rId15"/>
    <p:sldId id="662" r:id="rId16"/>
    <p:sldId id="670" r:id="rId17"/>
    <p:sldId id="671" r:id="rId18"/>
    <p:sldId id="673" r:id="rId19"/>
    <p:sldId id="674" r:id="rId20"/>
    <p:sldId id="675" r:id="rId21"/>
    <p:sldId id="665" r:id="rId22"/>
    <p:sldId id="666" r:id="rId23"/>
    <p:sldId id="668" r:id="rId24"/>
    <p:sldId id="667" r:id="rId25"/>
    <p:sldId id="678" r:id="rId26"/>
    <p:sldId id="679" r:id="rId27"/>
    <p:sldId id="676" r:id="rId28"/>
    <p:sldId id="680" r:id="rId29"/>
    <p:sldId id="681" r:id="rId30"/>
    <p:sldId id="682" r:id="rId31"/>
    <p:sldId id="683" r:id="rId32"/>
    <p:sldId id="688" r:id="rId33"/>
    <p:sldId id="684" r:id="rId34"/>
    <p:sldId id="689" r:id="rId35"/>
    <p:sldId id="685" r:id="rId36"/>
    <p:sldId id="663" r:id="rId37"/>
    <p:sldId id="564" r:id="rId38"/>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024">
          <p15:clr>
            <a:srgbClr val="A4A3A4"/>
          </p15:clr>
        </p15:guide>
        <p15:guide id="2" pos="2305">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614" autoAdjust="0"/>
    <p:restoredTop sz="83886" autoAdjust="0"/>
  </p:normalViewPr>
  <p:slideViewPr>
    <p:cSldViewPr>
      <p:cViewPr varScale="1">
        <p:scale>
          <a:sx n="58" d="100"/>
          <a:sy n="58" d="100"/>
        </p:scale>
        <p:origin x="536" y="3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221"/>
    </p:cViewPr>
  </p:sorterViewPr>
  <p:notesViewPr>
    <p:cSldViewPr>
      <p:cViewPr varScale="1">
        <p:scale>
          <a:sx n="63" d="100"/>
          <a:sy n="63" d="100"/>
        </p:scale>
        <p:origin x="-1565" y="-62"/>
      </p:cViewPr>
      <p:guideLst>
        <p:guide orient="horz" pos="3024"/>
        <p:guide pos="2305"/>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170238" cy="479425"/>
          </a:xfrm>
          <a:prstGeom prst="rect">
            <a:avLst/>
          </a:prstGeom>
        </p:spPr>
        <p:txBody>
          <a:bodyPr vert="horz" lIns="91431" tIns="45716" rIns="91431" bIns="45716" rtlCol="0"/>
          <a:lstStyle>
            <a:lvl1pPr algn="l">
              <a:defRPr sz="1200"/>
            </a:lvl1pPr>
          </a:lstStyle>
          <a:p>
            <a:endParaRPr lang="en-US"/>
          </a:p>
        </p:txBody>
      </p:sp>
      <p:sp>
        <p:nvSpPr>
          <p:cNvPr id="3" name="Date Placeholder 2"/>
          <p:cNvSpPr>
            <a:spLocks noGrp="1"/>
          </p:cNvSpPr>
          <p:nvPr>
            <p:ph type="dt" sz="quarter" idx="1"/>
          </p:nvPr>
        </p:nvSpPr>
        <p:spPr>
          <a:xfrm>
            <a:off x="4143375" y="1"/>
            <a:ext cx="3170238" cy="479425"/>
          </a:xfrm>
          <a:prstGeom prst="rect">
            <a:avLst/>
          </a:prstGeom>
        </p:spPr>
        <p:txBody>
          <a:bodyPr vert="horz" lIns="91431" tIns="45716" rIns="91431" bIns="45716" rtlCol="0"/>
          <a:lstStyle>
            <a:lvl1pPr algn="r">
              <a:defRPr sz="1200"/>
            </a:lvl1pPr>
          </a:lstStyle>
          <a:p>
            <a:fld id="{E5BA7F8F-6F5F-4CFA-8302-9027628B0F83}" type="datetimeFigureOut">
              <a:rPr lang="en-US" smtClean="0"/>
              <a:pPr/>
              <a:t>7/13/2022</a:t>
            </a:fld>
            <a:endParaRPr lang="en-US"/>
          </a:p>
        </p:txBody>
      </p:sp>
      <p:sp>
        <p:nvSpPr>
          <p:cNvPr id="4" name="Footer Placeholder 3"/>
          <p:cNvSpPr>
            <a:spLocks noGrp="1"/>
          </p:cNvSpPr>
          <p:nvPr>
            <p:ph type="ftr" sz="quarter" idx="2"/>
          </p:nvPr>
        </p:nvSpPr>
        <p:spPr>
          <a:xfrm>
            <a:off x="0" y="9120189"/>
            <a:ext cx="3170238" cy="479425"/>
          </a:xfrm>
          <a:prstGeom prst="rect">
            <a:avLst/>
          </a:prstGeom>
        </p:spPr>
        <p:txBody>
          <a:bodyPr vert="horz" lIns="91431" tIns="45716" rIns="91431" bIns="45716" rtlCol="0" anchor="b"/>
          <a:lstStyle>
            <a:lvl1pPr algn="l">
              <a:defRPr sz="1200"/>
            </a:lvl1pPr>
          </a:lstStyle>
          <a:p>
            <a:endParaRPr lang="en-US"/>
          </a:p>
        </p:txBody>
      </p:sp>
      <p:sp>
        <p:nvSpPr>
          <p:cNvPr id="5" name="Slide Number Placeholder 4"/>
          <p:cNvSpPr>
            <a:spLocks noGrp="1"/>
          </p:cNvSpPr>
          <p:nvPr>
            <p:ph type="sldNum" sz="quarter" idx="3"/>
          </p:nvPr>
        </p:nvSpPr>
        <p:spPr>
          <a:xfrm>
            <a:off x="4143375" y="9120189"/>
            <a:ext cx="3170238" cy="479425"/>
          </a:xfrm>
          <a:prstGeom prst="rect">
            <a:avLst/>
          </a:prstGeom>
        </p:spPr>
        <p:txBody>
          <a:bodyPr vert="horz" lIns="91431" tIns="45716" rIns="91431" bIns="45716" rtlCol="0" anchor="b"/>
          <a:lstStyle>
            <a:lvl1pPr algn="r">
              <a:defRPr sz="1200"/>
            </a:lvl1pPr>
          </a:lstStyle>
          <a:p>
            <a:fld id="{71417B19-6A47-40CF-81F9-6776795F6DB4}" type="slidenum">
              <a:rPr lang="en-US" smtClean="0"/>
              <a:pPr/>
              <a:t>‹#›</a:t>
            </a:fld>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169920" cy="480060"/>
          </a:xfrm>
          <a:prstGeom prst="rect">
            <a:avLst/>
          </a:prstGeom>
        </p:spPr>
        <p:txBody>
          <a:bodyPr vert="horz" lIns="96652" tIns="48327" rIns="96652" bIns="48327" rtlCol="0"/>
          <a:lstStyle>
            <a:lvl1pPr algn="l">
              <a:defRPr sz="1300"/>
            </a:lvl1pPr>
          </a:lstStyle>
          <a:p>
            <a:endParaRPr lang="en-US"/>
          </a:p>
        </p:txBody>
      </p:sp>
      <p:sp>
        <p:nvSpPr>
          <p:cNvPr id="3" name="Date Placeholder 2"/>
          <p:cNvSpPr>
            <a:spLocks noGrp="1"/>
          </p:cNvSpPr>
          <p:nvPr>
            <p:ph type="dt" idx="1"/>
          </p:nvPr>
        </p:nvSpPr>
        <p:spPr>
          <a:xfrm>
            <a:off x="4143587" y="0"/>
            <a:ext cx="3169920" cy="480060"/>
          </a:xfrm>
          <a:prstGeom prst="rect">
            <a:avLst/>
          </a:prstGeom>
        </p:spPr>
        <p:txBody>
          <a:bodyPr vert="horz" lIns="96652" tIns="48327" rIns="96652" bIns="48327" rtlCol="0"/>
          <a:lstStyle>
            <a:lvl1pPr algn="r">
              <a:defRPr sz="1300"/>
            </a:lvl1pPr>
          </a:lstStyle>
          <a:p>
            <a:fld id="{202BAC37-BA26-447E-8599-E0AE17E9FE73}" type="datetimeFigureOut">
              <a:rPr lang="en-US" smtClean="0"/>
              <a:pPr/>
              <a:t>7/13/2022</a:t>
            </a:fld>
            <a:endParaRPr lang="en-US"/>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52" tIns="48327" rIns="96652" bIns="48327" rtlCol="0" anchor="ctr"/>
          <a:lstStyle/>
          <a:p>
            <a:endParaRPr lang="en-US"/>
          </a:p>
        </p:txBody>
      </p:sp>
      <p:sp>
        <p:nvSpPr>
          <p:cNvPr id="5" name="Notes Placeholder 4"/>
          <p:cNvSpPr>
            <a:spLocks noGrp="1"/>
          </p:cNvSpPr>
          <p:nvPr>
            <p:ph type="body" sz="quarter" idx="3"/>
          </p:nvPr>
        </p:nvSpPr>
        <p:spPr>
          <a:xfrm>
            <a:off x="731521" y="4560570"/>
            <a:ext cx="5852160" cy="4320540"/>
          </a:xfrm>
          <a:prstGeom prst="rect">
            <a:avLst/>
          </a:prstGeom>
        </p:spPr>
        <p:txBody>
          <a:bodyPr vert="horz" lIns="96652" tIns="48327" rIns="96652" bIns="48327"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1" y="9119474"/>
            <a:ext cx="3169920" cy="480060"/>
          </a:xfrm>
          <a:prstGeom prst="rect">
            <a:avLst/>
          </a:prstGeom>
        </p:spPr>
        <p:txBody>
          <a:bodyPr vert="horz" lIns="96652" tIns="48327" rIns="96652" bIns="48327" rtlCol="0" anchor="b"/>
          <a:lstStyle>
            <a:lvl1pPr algn="l">
              <a:defRPr sz="1300"/>
            </a:lvl1pPr>
          </a:lstStyle>
          <a:p>
            <a:endParaRPr lang="en-US"/>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52" tIns="48327" rIns="96652" bIns="48327" rtlCol="0" anchor="b"/>
          <a:lstStyle>
            <a:lvl1pPr algn="r">
              <a:defRPr sz="1300"/>
            </a:lvl1pPr>
          </a:lstStyle>
          <a:p>
            <a:fld id="{6CA52ADD-A3B6-42D7-BA82-3BBE529F4B04}"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CA52ADD-A3B6-42D7-BA82-3BBE529F4B04}"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b="1" i="1" kern="1200" dirty="0">
                <a:solidFill>
                  <a:schemeClr val="tx1"/>
                </a:solidFill>
                <a:latin typeface="+mn-lt"/>
                <a:ea typeface="+mn-ea"/>
                <a:cs typeface="+mn-cs"/>
              </a:rPr>
              <a:t>DETAIL I – 69weeks</a:t>
            </a:r>
            <a:endParaRPr lang="en-US" sz="1200" kern="1200" dirty="0">
              <a:solidFill>
                <a:schemeClr val="tx1"/>
              </a:solidFill>
              <a:latin typeface="+mn-lt"/>
              <a:ea typeface="+mn-ea"/>
              <a:cs typeface="+mn-cs"/>
            </a:endParaRPr>
          </a:p>
          <a:p>
            <a:r>
              <a:rPr lang="en-US" sz="1200" i="1" kern="1200" dirty="0">
                <a:solidFill>
                  <a:schemeClr val="tx1"/>
                </a:solidFill>
                <a:latin typeface="+mn-lt"/>
                <a:ea typeface="+mn-ea"/>
                <a:cs typeface="+mn-cs"/>
              </a:rPr>
              <a:t>"And after threescore and two weeks shall Messiah be cut off, but not for himself: and the people of the prince that shall come shall destroy the city and the sanctuary; and the end thereof [shall be] with a flood, and unto the end of the war desolations are determined"</a:t>
            </a:r>
            <a:r>
              <a:rPr lang="en-US" sz="1200" kern="1200" dirty="0">
                <a:solidFill>
                  <a:schemeClr val="tx1"/>
                </a:solidFill>
                <a:latin typeface="+mn-lt"/>
                <a:ea typeface="+mn-ea"/>
                <a:cs typeface="+mn-cs"/>
              </a:rPr>
              <a:t> Daniel 9:26.</a:t>
            </a:r>
          </a:p>
          <a:p>
            <a:endParaRPr lang="en-US" dirty="0"/>
          </a:p>
          <a:p>
            <a:r>
              <a:rPr lang="en-US" sz="1200" b="1" kern="1200" dirty="0">
                <a:solidFill>
                  <a:schemeClr val="tx1"/>
                </a:solidFill>
                <a:latin typeface="+mn-lt"/>
                <a:ea typeface="+mn-ea"/>
                <a:cs typeface="+mn-cs"/>
              </a:rPr>
              <a:t>D.  </a:t>
            </a:r>
            <a:r>
              <a:rPr lang="en-US" sz="1200" b="1" i="1" u="sng" kern="1200" dirty="0">
                <a:solidFill>
                  <a:schemeClr val="tx1"/>
                </a:solidFill>
                <a:latin typeface="+mn-lt"/>
                <a:ea typeface="+mn-ea"/>
                <a:cs typeface="+mn-cs"/>
              </a:rPr>
              <a:t>After</a:t>
            </a:r>
            <a:r>
              <a:rPr lang="en-US" sz="1200" kern="1200" dirty="0">
                <a:solidFill>
                  <a:schemeClr val="tx1"/>
                </a:solidFill>
                <a:latin typeface="+mn-lt"/>
                <a:ea typeface="+mn-ea"/>
                <a:cs typeface="+mn-cs"/>
              </a:rPr>
              <a:t> the 62-weeks, Christ was cut off or killed, not for Himself, but for you and me! Jesus was crucified in the middle of the 70</a:t>
            </a:r>
            <a:r>
              <a:rPr lang="en-US" sz="1200" kern="1200" baseline="30000" dirty="0">
                <a:solidFill>
                  <a:schemeClr val="tx1"/>
                </a:solidFill>
                <a:latin typeface="+mn-lt"/>
                <a:ea typeface="+mn-ea"/>
                <a:cs typeface="+mn-cs"/>
              </a:rPr>
              <a:t>th</a:t>
            </a:r>
            <a:r>
              <a:rPr lang="en-US" sz="1200" kern="1200" dirty="0">
                <a:solidFill>
                  <a:schemeClr val="tx1"/>
                </a:solidFill>
                <a:latin typeface="+mn-lt"/>
                <a:ea typeface="+mn-ea"/>
                <a:cs typeface="+mn-cs"/>
              </a:rPr>
              <a:t> week: the 1</a:t>
            </a:r>
            <a:r>
              <a:rPr lang="en-US" sz="1200" kern="1200" baseline="30000" dirty="0">
                <a:solidFill>
                  <a:schemeClr val="tx1"/>
                </a:solidFill>
                <a:latin typeface="+mn-lt"/>
                <a:ea typeface="+mn-ea"/>
                <a:cs typeface="+mn-cs"/>
              </a:rPr>
              <a:t>st</a:t>
            </a:r>
            <a:r>
              <a:rPr lang="en-US" sz="1200" kern="1200" dirty="0">
                <a:solidFill>
                  <a:schemeClr val="tx1"/>
                </a:solidFill>
                <a:latin typeface="+mn-lt"/>
                <a:ea typeface="+mn-ea"/>
                <a:cs typeface="+mn-cs"/>
              </a:rPr>
              <a:t> month of the Jewish calendar, 14</a:t>
            </a:r>
            <a:r>
              <a:rPr lang="en-US" sz="1200" kern="1200" baseline="30000" dirty="0">
                <a:solidFill>
                  <a:schemeClr val="tx1"/>
                </a:solidFill>
                <a:latin typeface="+mn-lt"/>
                <a:ea typeface="+mn-ea"/>
                <a:cs typeface="+mn-cs"/>
              </a:rPr>
              <a:t>th</a:t>
            </a:r>
            <a:r>
              <a:rPr lang="en-US" sz="1200" kern="1200" dirty="0">
                <a:solidFill>
                  <a:schemeClr val="tx1"/>
                </a:solidFill>
                <a:latin typeface="+mn-lt"/>
                <a:ea typeface="+mn-ea"/>
                <a:cs typeface="+mn-cs"/>
              </a:rPr>
              <a:t> day, at noon, in the spring of A.D.31 (Isa 53:4-12, John 3:16; Ex 12:1-6; John 19:14; Daniel 9:27).  Details of other prophecies are also highlighted in the verse:</a:t>
            </a:r>
            <a:endParaRPr lang="en-US" dirty="0"/>
          </a:p>
          <a:p>
            <a:pPr lvl="1">
              <a:buFont typeface="Arial" pitchFamily="34" charset="0"/>
              <a:buChar char="•"/>
            </a:pPr>
            <a:r>
              <a:rPr lang="en-US" sz="1200" kern="1200" dirty="0">
                <a:solidFill>
                  <a:schemeClr val="tx1"/>
                </a:solidFill>
                <a:latin typeface="+mn-lt"/>
                <a:ea typeface="+mn-ea"/>
                <a:cs typeface="+mn-cs"/>
              </a:rPr>
              <a:t> The overthrow of the Nation of Israel in A.D.70 (</a:t>
            </a:r>
            <a:r>
              <a:rPr lang="en-US" sz="1200" b="1" kern="1200" dirty="0">
                <a:solidFill>
                  <a:schemeClr val="tx1"/>
                </a:solidFill>
                <a:latin typeface="+mn-lt"/>
                <a:ea typeface="+mn-ea"/>
                <a:cs typeface="+mn-cs"/>
              </a:rPr>
              <a:t>F</a:t>
            </a:r>
            <a:r>
              <a:rPr lang="en-US" sz="1200" kern="1200" dirty="0">
                <a:solidFill>
                  <a:schemeClr val="tx1"/>
                </a:solidFill>
                <a:latin typeface="+mn-lt"/>
                <a:ea typeface="+mn-ea"/>
                <a:cs typeface="+mn-cs"/>
              </a:rPr>
              <a:t>.) is foretold including the desolation of the city of Jerusalem and the sanctuary by the first desolator, </a:t>
            </a:r>
            <a:r>
              <a:rPr lang="en-US" sz="1200" i="1" kern="1200" dirty="0">
                <a:solidFill>
                  <a:schemeClr val="tx1"/>
                </a:solidFill>
                <a:latin typeface="+mn-lt"/>
                <a:ea typeface="+mn-ea"/>
                <a:cs typeface="+mn-cs"/>
              </a:rPr>
              <a:t>Pagan Rome</a:t>
            </a:r>
            <a:r>
              <a:rPr lang="en-US" sz="1200" kern="1200" dirty="0">
                <a:solidFill>
                  <a:schemeClr val="tx1"/>
                </a:solidFill>
                <a:latin typeface="+mn-lt"/>
                <a:ea typeface="+mn-ea"/>
                <a:cs typeface="+mn-cs"/>
              </a:rPr>
              <a:t>.  [See Matthew 22:7; 23:37-39; 24:1, 2, 15-20; Deuteronomy 28:49-57]</a:t>
            </a:r>
          </a:p>
          <a:p>
            <a:pPr lvl="1">
              <a:buFont typeface="Arial" pitchFamily="34" charset="0"/>
              <a:buChar char="•"/>
            </a:pPr>
            <a:r>
              <a:rPr lang="en-US" sz="1200" kern="1200" dirty="0">
                <a:solidFill>
                  <a:schemeClr val="tx1"/>
                </a:solidFill>
                <a:latin typeface="+mn-lt"/>
                <a:ea typeface="+mn-ea"/>
                <a:cs typeface="+mn-cs"/>
              </a:rPr>
              <a:t> The rise of the second desolator, </a:t>
            </a:r>
            <a:r>
              <a:rPr lang="en-US" sz="1200" i="1" kern="1200" dirty="0">
                <a:solidFill>
                  <a:schemeClr val="tx1"/>
                </a:solidFill>
                <a:latin typeface="+mn-lt"/>
                <a:ea typeface="+mn-ea"/>
                <a:cs typeface="+mn-cs"/>
              </a:rPr>
              <a:t>Papal Rome</a:t>
            </a:r>
            <a:r>
              <a:rPr lang="en-US" sz="1200" kern="1200" dirty="0">
                <a:solidFill>
                  <a:schemeClr val="tx1"/>
                </a:solidFill>
                <a:latin typeface="+mn-lt"/>
                <a:ea typeface="+mn-ea"/>
                <a:cs typeface="+mn-cs"/>
              </a:rPr>
              <a:t>, coming in as a “</a:t>
            </a:r>
            <a:r>
              <a:rPr lang="en-US" sz="1200" i="1" kern="1200" dirty="0">
                <a:solidFill>
                  <a:schemeClr val="tx1"/>
                </a:solidFill>
                <a:latin typeface="+mn-lt"/>
                <a:ea typeface="+mn-ea"/>
                <a:cs typeface="+mn-cs"/>
              </a:rPr>
              <a:t>flood</a:t>
            </a:r>
            <a:r>
              <a:rPr lang="en-US" sz="1200" kern="1200" dirty="0">
                <a:solidFill>
                  <a:schemeClr val="tx1"/>
                </a:solidFill>
                <a:latin typeface="+mn-lt"/>
                <a:ea typeface="+mn-ea"/>
                <a:cs typeface="+mn-cs"/>
              </a:rPr>
              <a:t>” is predicted (Rev 12:6, 14-17). Also foretold is Papal Rome’s continuation until the "</a:t>
            </a:r>
            <a:r>
              <a:rPr lang="en-US" sz="1200" i="1" kern="1200" dirty="0">
                <a:solidFill>
                  <a:schemeClr val="tx1"/>
                </a:solidFill>
                <a:latin typeface="+mn-lt"/>
                <a:ea typeface="+mn-ea"/>
                <a:cs typeface="+mn-cs"/>
              </a:rPr>
              <a:t>determined" </a:t>
            </a:r>
            <a:r>
              <a:rPr lang="en-US" sz="1200" kern="1200" dirty="0">
                <a:solidFill>
                  <a:schemeClr val="tx1"/>
                </a:solidFill>
                <a:latin typeface="+mn-lt"/>
                <a:ea typeface="+mn-ea"/>
                <a:cs typeface="+mn-cs"/>
              </a:rPr>
              <a:t>end of the time of scattering – the </a:t>
            </a:r>
            <a:r>
              <a:rPr lang="en-US" sz="1200" i="1" kern="1200" dirty="0">
                <a:solidFill>
                  <a:schemeClr val="tx1"/>
                </a:solidFill>
                <a:latin typeface="+mn-lt"/>
                <a:ea typeface="+mn-ea"/>
                <a:cs typeface="+mn-cs"/>
              </a:rPr>
              <a:t>First End of the Indignation,</a:t>
            </a:r>
            <a:r>
              <a:rPr lang="en-US" sz="1200" kern="1200" dirty="0">
                <a:solidFill>
                  <a:schemeClr val="tx1"/>
                </a:solidFill>
                <a:latin typeface="+mn-lt"/>
                <a:ea typeface="+mn-ea"/>
                <a:cs typeface="+mn-cs"/>
              </a:rPr>
              <a:t> A.D.1798 (Daniel 11:31-36). [See Lesson 21, Daniel 8 - Part 3 study guide]</a:t>
            </a:r>
            <a:r>
              <a:rPr lang="en-US" dirty="0"/>
              <a:t> </a:t>
            </a:r>
          </a:p>
        </p:txBody>
      </p:sp>
      <p:sp>
        <p:nvSpPr>
          <p:cNvPr id="4" name="Slide Number Placeholder 3"/>
          <p:cNvSpPr>
            <a:spLocks noGrp="1"/>
          </p:cNvSpPr>
          <p:nvPr>
            <p:ph type="sldNum" sz="quarter" idx="10"/>
          </p:nvPr>
        </p:nvSpPr>
        <p:spPr/>
        <p:txBody>
          <a:bodyPr/>
          <a:lstStyle/>
          <a:p>
            <a:fld id="{6CA52ADD-A3B6-42D7-BA82-3BBE529F4B04}"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b="1" i="1" kern="1200" dirty="0">
                <a:solidFill>
                  <a:schemeClr val="tx1"/>
                </a:solidFill>
                <a:latin typeface="+mn-lt"/>
                <a:ea typeface="+mn-ea"/>
                <a:cs typeface="+mn-cs"/>
              </a:rPr>
              <a:t>DETAIL I - 69weeks</a:t>
            </a:r>
            <a:endParaRPr lang="en-US" sz="1200" kern="1200" dirty="0">
              <a:solidFill>
                <a:schemeClr val="tx1"/>
              </a:solidFill>
              <a:latin typeface="+mn-lt"/>
              <a:ea typeface="+mn-ea"/>
              <a:cs typeface="+mn-cs"/>
            </a:endParaRPr>
          </a:p>
          <a:p>
            <a:r>
              <a:rPr lang="en-US" sz="1200" i="1" kern="1200" dirty="0">
                <a:solidFill>
                  <a:schemeClr val="tx1"/>
                </a:solidFill>
                <a:latin typeface="+mn-lt"/>
                <a:ea typeface="+mn-ea"/>
                <a:cs typeface="+mn-cs"/>
              </a:rPr>
              <a:t>"And after threescore and two weeks shall Messiah be cut off, but not for himself: and the people of the prince that shall come shall destroy the city and the sanctuary; and the end thereof [shall be] with a flood, and..."</a:t>
            </a:r>
            <a:r>
              <a:rPr lang="en-US" sz="1200" kern="1200" dirty="0">
                <a:solidFill>
                  <a:schemeClr val="tx1"/>
                </a:solidFill>
                <a:latin typeface="+mn-lt"/>
                <a:ea typeface="+mn-ea"/>
                <a:cs typeface="+mn-cs"/>
              </a:rPr>
              <a:t>  Daniel 9:26</a:t>
            </a:r>
          </a:p>
          <a:p>
            <a:endParaRPr lang="en-US" dirty="0"/>
          </a:p>
          <a:p>
            <a:r>
              <a:rPr lang="en-US" sz="1200" b="1" kern="1200" dirty="0">
                <a:solidFill>
                  <a:schemeClr val="tx1"/>
                </a:solidFill>
                <a:latin typeface="+mn-lt"/>
                <a:ea typeface="+mn-ea"/>
                <a:cs typeface="+mn-cs"/>
              </a:rPr>
              <a:t>E</a:t>
            </a:r>
            <a:r>
              <a:rPr lang="en-US" sz="1200" kern="1200" dirty="0">
                <a:solidFill>
                  <a:schemeClr val="tx1"/>
                </a:solidFill>
                <a:latin typeface="+mn-lt"/>
                <a:ea typeface="+mn-ea"/>
                <a:cs typeface="+mn-cs"/>
              </a:rPr>
              <a:t>.  The stoning of Stephen by Jewish leaders "sealed-up" the prophetic 70-Week probationary period for the </a:t>
            </a:r>
            <a:r>
              <a:rPr lang="en-US" sz="1200" i="1" kern="1200" dirty="0">
                <a:solidFill>
                  <a:schemeClr val="tx1"/>
                </a:solidFill>
                <a:latin typeface="+mn-lt"/>
                <a:ea typeface="+mn-ea"/>
                <a:cs typeface="+mn-cs"/>
              </a:rPr>
              <a:t>Nation of Israel</a:t>
            </a:r>
            <a:r>
              <a:rPr lang="en-US" sz="1200" kern="1200" dirty="0">
                <a:solidFill>
                  <a:schemeClr val="tx1"/>
                </a:solidFill>
                <a:latin typeface="+mn-lt"/>
                <a:ea typeface="+mn-ea"/>
                <a:cs typeface="+mn-cs"/>
              </a:rPr>
              <a:t> and commenced the spreading of the gospel to the </a:t>
            </a:r>
            <a:r>
              <a:rPr lang="en-US" sz="1200" i="1" kern="1200" dirty="0">
                <a:solidFill>
                  <a:schemeClr val="tx1"/>
                </a:solidFill>
                <a:latin typeface="+mn-lt"/>
                <a:ea typeface="+mn-ea"/>
                <a:cs typeface="+mn-cs"/>
              </a:rPr>
              <a:t>Gentiles</a:t>
            </a:r>
            <a:r>
              <a:rPr lang="en-US" sz="1200" kern="1200" dirty="0">
                <a:solidFill>
                  <a:schemeClr val="tx1"/>
                </a:solidFill>
                <a:latin typeface="+mn-lt"/>
                <a:ea typeface="+mn-ea"/>
                <a:cs typeface="+mn-cs"/>
              </a:rPr>
              <a:t> (Daniel 9:24-27; Acts 7; 9:1-31; 13:42-48).  As he was being stoned, Stephen saw in vision Jesus, </a:t>
            </a:r>
            <a:r>
              <a:rPr lang="en-US" sz="1200" u="sng" kern="1200" dirty="0">
                <a:solidFill>
                  <a:schemeClr val="tx1"/>
                </a:solidFill>
                <a:latin typeface="+mn-lt"/>
                <a:ea typeface="+mn-ea"/>
                <a:cs typeface="+mn-cs"/>
              </a:rPr>
              <a:t>standing</a:t>
            </a:r>
            <a:r>
              <a:rPr lang="en-US" sz="1200" kern="1200" dirty="0">
                <a:solidFill>
                  <a:schemeClr val="tx1"/>
                </a:solidFill>
                <a:latin typeface="+mn-lt"/>
                <a:ea typeface="+mn-ea"/>
                <a:cs typeface="+mn-cs"/>
              </a:rPr>
              <a:t> at the right hand of God the Father, indicative of a change in dispensation (Acts 7:54-60; compare Hebrews 1:3).  The Christian Church was officially the ambassadors of the gospel of Christ to</a:t>
            </a:r>
            <a:r>
              <a:rPr lang="en-US" sz="1200" kern="1200" baseline="0" dirty="0">
                <a:solidFill>
                  <a:schemeClr val="tx1"/>
                </a:solidFill>
                <a:latin typeface="+mn-lt"/>
                <a:ea typeface="+mn-ea"/>
                <a:cs typeface="+mn-cs"/>
              </a:rPr>
              <a:t> the world. </a:t>
            </a:r>
            <a:endParaRPr lang="en-US" sz="1200" kern="1200" dirty="0">
              <a:solidFill>
                <a:schemeClr val="tx1"/>
              </a:solidFill>
              <a:latin typeface="+mn-lt"/>
              <a:ea typeface="+mn-ea"/>
              <a:cs typeface="+mn-cs"/>
            </a:endParaRPr>
          </a:p>
          <a:p>
            <a:endParaRPr lang="en-US" dirty="0"/>
          </a:p>
          <a:p>
            <a:r>
              <a:rPr lang="en-US" sz="1200" b="1" kern="1200" dirty="0">
                <a:solidFill>
                  <a:schemeClr val="tx1"/>
                </a:solidFill>
                <a:latin typeface="+mn-lt"/>
                <a:ea typeface="+mn-ea"/>
                <a:cs typeface="+mn-cs"/>
              </a:rPr>
              <a:t>G</a:t>
            </a:r>
            <a:r>
              <a:rPr lang="en-US" sz="1200" kern="1200" dirty="0">
                <a:solidFill>
                  <a:schemeClr val="tx1"/>
                </a:solidFill>
                <a:latin typeface="+mn-lt"/>
                <a:ea typeface="+mn-ea"/>
                <a:cs typeface="+mn-cs"/>
              </a:rPr>
              <a:t>.  The year, A.D.538, marked the end of 1,260 years of desolation by the first scourge, </a:t>
            </a:r>
            <a:r>
              <a:rPr lang="en-US" sz="1200" i="1" kern="1200" dirty="0">
                <a:solidFill>
                  <a:schemeClr val="tx1"/>
                </a:solidFill>
                <a:latin typeface="+mn-lt"/>
                <a:ea typeface="+mn-ea"/>
                <a:cs typeface="+mn-cs"/>
              </a:rPr>
              <a:t>Paganism</a:t>
            </a:r>
            <a:r>
              <a:rPr lang="en-US" sz="1200" kern="1200" dirty="0">
                <a:solidFill>
                  <a:schemeClr val="tx1"/>
                </a:solidFill>
                <a:latin typeface="+mn-lt"/>
                <a:ea typeface="+mn-ea"/>
                <a:cs typeface="+mn-cs"/>
              </a:rPr>
              <a:t> (</a:t>
            </a:r>
            <a:r>
              <a:rPr lang="en-US" sz="1200" i="1" kern="1200" dirty="0">
                <a:solidFill>
                  <a:schemeClr val="tx1"/>
                </a:solidFill>
                <a:latin typeface="+mn-lt"/>
                <a:ea typeface="+mn-ea"/>
                <a:cs typeface="+mn-cs"/>
              </a:rPr>
              <a:t>the “daily”</a:t>
            </a:r>
            <a:r>
              <a:rPr lang="en-US" sz="1200" kern="1200" dirty="0">
                <a:solidFill>
                  <a:schemeClr val="tx1"/>
                </a:solidFill>
                <a:latin typeface="+mn-lt"/>
                <a:ea typeface="+mn-ea"/>
                <a:cs typeface="+mn-cs"/>
              </a:rPr>
              <a:t>), over </a:t>
            </a:r>
            <a:r>
              <a:rPr lang="en-US" sz="1200" i="1" kern="1200" dirty="0">
                <a:solidFill>
                  <a:schemeClr val="tx1"/>
                </a:solidFill>
                <a:latin typeface="+mn-lt"/>
                <a:ea typeface="+mn-ea"/>
                <a:cs typeface="+mn-cs"/>
              </a:rPr>
              <a:t>Literal Israel</a:t>
            </a:r>
            <a:r>
              <a:rPr lang="en-US" sz="1200" kern="1200" dirty="0">
                <a:solidFill>
                  <a:schemeClr val="tx1"/>
                </a:solidFill>
                <a:latin typeface="+mn-lt"/>
                <a:ea typeface="+mn-ea"/>
                <a:cs typeface="+mn-cs"/>
              </a:rPr>
              <a:t>. The year also marked the commencement of another 1,260 year reign of desolations by </a:t>
            </a:r>
            <a:r>
              <a:rPr lang="en-US" sz="1200" i="1" kern="1200" dirty="0" err="1">
                <a:solidFill>
                  <a:schemeClr val="tx1"/>
                </a:solidFill>
                <a:latin typeface="+mn-lt"/>
                <a:ea typeface="+mn-ea"/>
                <a:cs typeface="+mn-cs"/>
              </a:rPr>
              <a:t>Papalism</a:t>
            </a:r>
            <a:r>
              <a:rPr lang="en-US" sz="1200" kern="1200" dirty="0">
                <a:solidFill>
                  <a:schemeClr val="tx1"/>
                </a:solidFill>
                <a:latin typeface="+mn-lt"/>
                <a:ea typeface="+mn-ea"/>
                <a:cs typeface="+mn-cs"/>
              </a:rPr>
              <a:t> (the </a:t>
            </a:r>
            <a:r>
              <a:rPr lang="en-US" sz="1200" i="1" kern="1200" dirty="0">
                <a:solidFill>
                  <a:schemeClr val="tx1"/>
                </a:solidFill>
                <a:latin typeface="+mn-lt"/>
                <a:ea typeface="+mn-ea"/>
                <a:cs typeface="+mn-cs"/>
              </a:rPr>
              <a:t>Little Horn</a:t>
            </a:r>
            <a:r>
              <a:rPr lang="en-US" sz="1200" kern="1200" dirty="0">
                <a:solidFill>
                  <a:schemeClr val="tx1"/>
                </a:solidFill>
                <a:latin typeface="+mn-lt"/>
                <a:ea typeface="+mn-ea"/>
                <a:cs typeface="+mn-cs"/>
              </a:rPr>
              <a:t> of Daniel 7:8, 24, 25), over </a:t>
            </a:r>
            <a:r>
              <a:rPr lang="en-US" sz="1200" i="1" kern="1200" dirty="0">
                <a:solidFill>
                  <a:schemeClr val="tx1"/>
                </a:solidFill>
                <a:latin typeface="+mn-lt"/>
                <a:ea typeface="+mn-ea"/>
                <a:cs typeface="+mn-cs"/>
              </a:rPr>
              <a:t>Spiritual Israel.</a:t>
            </a:r>
            <a:r>
              <a:rPr lang="en-US" sz="1200" kern="1200" dirty="0">
                <a:solidFill>
                  <a:schemeClr val="tx1"/>
                </a:solidFill>
                <a:latin typeface="+mn-lt"/>
                <a:ea typeface="+mn-ea"/>
                <a:cs typeface="+mn-cs"/>
              </a:rPr>
              <a:t> Lastly, the </a:t>
            </a:r>
            <a:r>
              <a:rPr lang="en-US" sz="1200" b="1" i="1" kern="1200" dirty="0">
                <a:solidFill>
                  <a:schemeClr val="tx1"/>
                </a:solidFill>
                <a:latin typeface="+mn-lt"/>
                <a:ea typeface="+mn-ea"/>
                <a:cs typeface="+mn-cs"/>
              </a:rPr>
              <a:t>Dark Ages</a:t>
            </a:r>
            <a:r>
              <a:rPr lang="en-US" sz="1200" kern="1200" dirty="0">
                <a:solidFill>
                  <a:schemeClr val="tx1"/>
                </a:solidFill>
                <a:latin typeface="+mn-lt"/>
                <a:ea typeface="+mn-ea"/>
                <a:cs typeface="+mn-cs"/>
              </a:rPr>
              <a:t> began in this year; an era of spiritual darkness where the Bible was banned on threat of death, and whereby worldly, power-hungry men, who introduced many false doctrines, controlled the church (Daniel 8:12; Revelation 13:5-7).</a:t>
            </a:r>
            <a:endParaRPr lang="en-US" dirty="0"/>
          </a:p>
        </p:txBody>
      </p:sp>
      <p:sp>
        <p:nvSpPr>
          <p:cNvPr id="4" name="Slide Number Placeholder 3"/>
          <p:cNvSpPr>
            <a:spLocks noGrp="1"/>
          </p:cNvSpPr>
          <p:nvPr>
            <p:ph type="sldNum" sz="quarter" idx="10"/>
          </p:nvPr>
        </p:nvSpPr>
        <p:spPr/>
        <p:txBody>
          <a:bodyPr/>
          <a:lstStyle/>
          <a:p>
            <a:fld id="{6CA52ADD-A3B6-42D7-BA82-3BBE529F4B04}"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b="1" i="1" kern="1200" dirty="0">
                <a:solidFill>
                  <a:schemeClr val="tx1"/>
                </a:solidFill>
                <a:latin typeface="+mn-lt"/>
                <a:ea typeface="+mn-ea"/>
                <a:cs typeface="+mn-cs"/>
              </a:rPr>
              <a:t>DETAIL II – 1week</a:t>
            </a:r>
            <a:endParaRPr lang="en-US" sz="1200" kern="1200" dirty="0">
              <a:solidFill>
                <a:schemeClr val="tx1"/>
              </a:solidFill>
              <a:latin typeface="+mn-lt"/>
              <a:ea typeface="+mn-ea"/>
              <a:cs typeface="+mn-cs"/>
            </a:endParaRPr>
          </a:p>
          <a:p>
            <a:r>
              <a:rPr lang="en-US" sz="1200" i="1" kern="1200" dirty="0">
                <a:solidFill>
                  <a:schemeClr val="tx1"/>
                </a:solidFill>
                <a:latin typeface="+mn-lt"/>
                <a:ea typeface="+mn-ea"/>
                <a:cs typeface="+mn-cs"/>
              </a:rPr>
              <a:t>“And he shall confirm the covenant with many for one week: and in the midst of the week he shall cause the sacrifice and the oblation to cease, and for the overspreading of abominations he shall make [it] desolate, even until the consummation, and that determined shall be poured upon the desolate.”</a:t>
            </a:r>
            <a:r>
              <a:rPr lang="en-US" sz="1200" kern="1200" dirty="0">
                <a:solidFill>
                  <a:schemeClr val="tx1"/>
                </a:solidFill>
                <a:latin typeface="+mn-lt"/>
                <a:ea typeface="+mn-ea"/>
                <a:cs typeface="+mn-cs"/>
              </a:rPr>
              <a:t> Daniel 9:27</a:t>
            </a:r>
          </a:p>
          <a:p>
            <a:endParaRPr lang="en-US" dirty="0"/>
          </a:p>
          <a:p>
            <a:r>
              <a:rPr lang="en-US" sz="1200" b="1" kern="1200" dirty="0">
                <a:solidFill>
                  <a:schemeClr val="tx1"/>
                </a:solidFill>
                <a:latin typeface="+mn-lt"/>
                <a:ea typeface="+mn-ea"/>
                <a:cs typeface="+mn-cs"/>
              </a:rPr>
              <a:t>C</a:t>
            </a:r>
            <a:r>
              <a:rPr lang="en-US" sz="1200" kern="1200" dirty="0">
                <a:solidFill>
                  <a:schemeClr val="tx1"/>
                </a:solidFill>
                <a:latin typeface="+mn-lt"/>
                <a:ea typeface="+mn-ea"/>
                <a:cs typeface="+mn-cs"/>
              </a:rPr>
              <a:t>., </a:t>
            </a:r>
            <a:r>
              <a:rPr lang="en-US" sz="1200" b="1" kern="1200" dirty="0">
                <a:solidFill>
                  <a:schemeClr val="tx1"/>
                </a:solidFill>
                <a:latin typeface="+mn-lt"/>
                <a:ea typeface="+mn-ea"/>
                <a:cs typeface="+mn-cs"/>
              </a:rPr>
              <a:t>D</a:t>
            </a:r>
            <a:r>
              <a:rPr lang="en-US" sz="1200" kern="1200" dirty="0">
                <a:solidFill>
                  <a:schemeClr val="tx1"/>
                </a:solidFill>
                <a:latin typeface="+mn-lt"/>
                <a:ea typeface="+mn-ea"/>
                <a:cs typeface="+mn-cs"/>
              </a:rPr>
              <a:t>., </a:t>
            </a:r>
            <a:r>
              <a:rPr lang="en-US" sz="1200" b="1" kern="1200" dirty="0">
                <a:solidFill>
                  <a:schemeClr val="tx1"/>
                </a:solidFill>
                <a:latin typeface="+mn-lt"/>
                <a:ea typeface="+mn-ea"/>
                <a:cs typeface="+mn-cs"/>
              </a:rPr>
              <a:t>E</a:t>
            </a:r>
            <a:r>
              <a:rPr lang="en-US" sz="1200" kern="1200" dirty="0">
                <a:solidFill>
                  <a:schemeClr val="tx1"/>
                </a:solidFill>
                <a:latin typeface="+mn-lt"/>
                <a:ea typeface="+mn-ea"/>
                <a:cs typeface="+mn-cs"/>
              </a:rPr>
              <a:t>. Jesus, coming to His own, though they received Him not, confirmed the last week of the 70-Week prophecy with the Nation of Israel (John 1:11; Matt 10:5-7; 18:21, 22). In rejection of Jesus, the </a:t>
            </a:r>
            <a:r>
              <a:rPr lang="en-US" sz="1200" b="1" i="1" kern="1200" dirty="0">
                <a:solidFill>
                  <a:schemeClr val="tx1"/>
                </a:solidFill>
                <a:latin typeface="+mn-lt"/>
                <a:ea typeface="+mn-ea"/>
                <a:cs typeface="+mn-cs"/>
              </a:rPr>
              <a:t>Lamb of God</a:t>
            </a:r>
            <a:r>
              <a:rPr lang="en-US" sz="1200" kern="1200" dirty="0">
                <a:solidFill>
                  <a:schemeClr val="tx1"/>
                </a:solidFill>
                <a:latin typeface="+mn-lt"/>
                <a:ea typeface="+mn-ea"/>
                <a:cs typeface="+mn-cs"/>
              </a:rPr>
              <a:t>, He was crucified in the middle of the 70</a:t>
            </a:r>
            <a:r>
              <a:rPr lang="en-US" sz="1200" kern="1200" baseline="30000" dirty="0">
                <a:solidFill>
                  <a:schemeClr val="tx1"/>
                </a:solidFill>
                <a:latin typeface="+mn-lt"/>
                <a:ea typeface="+mn-ea"/>
                <a:cs typeface="+mn-cs"/>
              </a:rPr>
              <a:t>th</a:t>
            </a:r>
            <a:r>
              <a:rPr lang="en-US" sz="1200" kern="1200" dirty="0">
                <a:solidFill>
                  <a:schemeClr val="tx1"/>
                </a:solidFill>
                <a:latin typeface="+mn-lt"/>
                <a:ea typeface="+mn-ea"/>
                <a:cs typeface="+mn-cs"/>
              </a:rPr>
              <a:t> week (spring A.D.31), bringing the earthly sanctuary and its ritual sacrifices to their fulfillment and end. Jesus, at this time, entered into covenant with a </a:t>
            </a:r>
            <a:r>
              <a:rPr lang="en-US" sz="1200" i="1" kern="1200" dirty="0">
                <a:solidFill>
                  <a:schemeClr val="tx1"/>
                </a:solidFill>
                <a:latin typeface="+mn-lt"/>
                <a:ea typeface="+mn-ea"/>
                <a:cs typeface="+mn-cs"/>
              </a:rPr>
              <a:t>new spiritual house</a:t>
            </a:r>
            <a:r>
              <a:rPr lang="en-US" sz="1200" kern="1200" dirty="0">
                <a:solidFill>
                  <a:schemeClr val="tx1"/>
                </a:solidFill>
                <a:latin typeface="+mn-lt"/>
                <a:ea typeface="+mn-ea"/>
                <a:cs typeface="+mn-cs"/>
              </a:rPr>
              <a:t> that He alone had built, the </a:t>
            </a:r>
            <a:r>
              <a:rPr lang="en-US" sz="1200" b="1" i="1" kern="1200" dirty="0">
                <a:solidFill>
                  <a:schemeClr val="tx1"/>
                </a:solidFill>
                <a:latin typeface="+mn-lt"/>
                <a:ea typeface="+mn-ea"/>
                <a:cs typeface="+mn-cs"/>
              </a:rPr>
              <a:t>Christian Church</a:t>
            </a:r>
            <a:r>
              <a:rPr lang="en-US" sz="1200" kern="1200" dirty="0">
                <a:solidFill>
                  <a:schemeClr val="tx1"/>
                </a:solidFill>
                <a:latin typeface="+mn-lt"/>
                <a:ea typeface="+mn-ea"/>
                <a:cs typeface="+mn-cs"/>
              </a:rPr>
              <a:t>. Divine mercy pled with the Nation of Israel for an additional 3½ years after Jesus' ascension, fulfilling the 70-Week probationary period.  Thus marked the forfeiture of chosen status by the literal</a:t>
            </a:r>
            <a:r>
              <a:rPr lang="en-US" sz="1200" i="1" kern="1200" dirty="0">
                <a:solidFill>
                  <a:schemeClr val="tx1"/>
                </a:solidFill>
                <a:latin typeface="+mn-lt"/>
                <a:ea typeface="+mn-ea"/>
                <a:cs typeface="+mn-cs"/>
              </a:rPr>
              <a:t> Nation of Israel</a:t>
            </a:r>
            <a:r>
              <a:rPr lang="en-US" sz="1200" kern="1200" dirty="0">
                <a:solidFill>
                  <a:schemeClr val="tx1"/>
                </a:solidFill>
                <a:latin typeface="+mn-lt"/>
                <a:ea typeface="+mn-ea"/>
                <a:cs typeface="+mn-cs"/>
              </a:rPr>
              <a:t> and its replacement by </a:t>
            </a:r>
            <a:r>
              <a:rPr lang="en-US" sz="1200" b="1" i="1" kern="1200" dirty="0">
                <a:solidFill>
                  <a:schemeClr val="tx1"/>
                </a:solidFill>
                <a:latin typeface="+mn-lt"/>
                <a:ea typeface="+mn-ea"/>
                <a:cs typeface="+mn-cs"/>
              </a:rPr>
              <a:t>Spiritual Israel</a:t>
            </a:r>
            <a:r>
              <a:rPr lang="en-US" sz="1200" kern="1200" dirty="0">
                <a:solidFill>
                  <a:schemeClr val="tx1"/>
                </a:solidFill>
                <a:latin typeface="+mn-lt"/>
                <a:ea typeface="+mn-ea"/>
                <a:cs typeface="+mn-cs"/>
              </a:rPr>
              <a:t> (Matt 23:37-24:2; 26:26-29; 1 Pet 2:4-10; 1 Cor. 3:9-17;  Acts 1:5, 8; 2:1-4; Gal 1:1, 11-13).</a:t>
            </a:r>
            <a:endParaRPr lang="en-US" dirty="0"/>
          </a:p>
        </p:txBody>
      </p:sp>
      <p:sp>
        <p:nvSpPr>
          <p:cNvPr id="4" name="Slide Number Placeholder 3"/>
          <p:cNvSpPr>
            <a:spLocks noGrp="1"/>
          </p:cNvSpPr>
          <p:nvPr>
            <p:ph type="sldNum" sz="quarter" idx="10"/>
          </p:nvPr>
        </p:nvSpPr>
        <p:spPr/>
        <p:txBody>
          <a:bodyPr/>
          <a:lstStyle/>
          <a:p>
            <a:fld id="{6CA52ADD-A3B6-42D7-BA82-3BBE529F4B04}"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40000" lnSpcReduction="20000"/>
          </a:bodyPr>
          <a:lstStyle/>
          <a:p>
            <a:r>
              <a:rPr lang="en-US" sz="1400" b="1" i="1" kern="1200" dirty="0">
                <a:solidFill>
                  <a:schemeClr val="tx1"/>
                </a:solidFill>
                <a:latin typeface="+mn-lt"/>
                <a:ea typeface="+mn-ea"/>
                <a:cs typeface="+mn-cs"/>
              </a:rPr>
              <a:t>DETAIL II – 1week</a:t>
            </a:r>
            <a:endParaRPr lang="en-US" sz="1400" dirty="0"/>
          </a:p>
          <a:p>
            <a:r>
              <a:rPr lang="en-US" sz="1400" i="1" kern="1200" dirty="0">
                <a:solidFill>
                  <a:schemeClr val="tx1"/>
                </a:solidFill>
                <a:latin typeface="+mn-lt"/>
                <a:ea typeface="+mn-ea"/>
                <a:cs typeface="+mn-cs"/>
              </a:rPr>
              <a:t>“And he shall confirm the covenant with many for one week: and in the midst of the week he shall cause the sacrifice and the oblation to cease, and for the overspreading of abominations he shall</a:t>
            </a:r>
            <a:r>
              <a:rPr lang="en-US" sz="1400" i="1" kern="1200" baseline="0" dirty="0">
                <a:solidFill>
                  <a:schemeClr val="tx1"/>
                </a:solidFill>
                <a:latin typeface="+mn-lt"/>
                <a:ea typeface="+mn-ea"/>
                <a:cs typeface="+mn-cs"/>
              </a:rPr>
              <a:t> make [it] desolate, even until the consummation, and that determined shall be poured upon the desolate [desolator].” </a:t>
            </a:r>
            <a:r>
              <a:rPr lang="en-US" sz="1400" i="1" kern="1200" dirty="0">
                <a:solidFill>
                  <a:schemeClr val="tx1"/>
                </a:solidFill>
                <a:latin typeface="+mn-lt"/>
                <a:ea typeface="+mn-ea"/>
                <a:cs typeface="+mn-cs"/>
              </a:rPr>
              <a:t> </a:t>
            </a:r>
            <a:r>
              <a:rPr lang="en-US" sz="1400" kern="1200" dirty="0">
                <a:solidFill>
                  <a:schemeClr val="tx1"/>
                </a:solidFill>
                <a:latin typeface="+mn-lt"/>
                <a:ea typeface="+mn-ea"/>
                <a:cs typeface="+mn-cs"/>
              </a:rPr>
              <a:t>Daniel 9:27</a:t>
            </a:r>
            <a:endParaRPr lang="en-US" sz="1400" dirty="0"/>
          </a:p>
          <a:p>
            <a:r>
              <a:rPr lang="en-US" sz="1400" b="1" kern="1200" dirty="0">
                <a:solidFill>
                  <a:schemeClr val="tx1"/>
                </a:solidFill>
                <a:latin typeface="+mn-lt"/>
                <a:ea typeface="+mn-ea"/>
                <a:cs typeface="+mn-cs"/>
              </a:rPr>
              <a:t> </a:t>
            </a:r>
            <a:endParaRPr lang="en-US" sz="1400" dirty="0"/>
          </a:p>
          <a:p>
            <a:r>
              <a:rPr lang="en-US" sz="1400" b="1" kern="1200" dirty="0">
                <a:solidFill>
                  <a:schemeClr val="tx1"/>
                </a:solidFill>
                <a:latin typeface="+mn-lt"/>
                <a:ea typeface="+mn-ea"/>
                <a:cs typeface="+mn-cs"/>
              </a:rPr>
              <a:t>F</a:t>
            </a:r>
            <a:r>
              <a:rPr lang="en-US" sz="1400" kern="1200" dirty="0">
                <a:solidFill>
                  <a:schemeClr val="tx1"/>
                </a:solidFill>
                <a:latin typeface="+mn-lt"/>
                <a:ea typeface="+mn-ea"/>
                <a:cs typeface="+mn-cs"/>
              </a:rPr>
              <a:t>. The Nation of Israel’s rejection of Christ and suppression of truth resulted in their rejection by God, and punishment by the first desolator, Pagan Rome, in A.D.70 (Matt 28:11-15; Acts 4:13-22; Matt 21:37-41; 22:7; 24:15-20; Luke 13:1-9).</a:t>
            </a:r>
            <a:br>
              <a:rPr lang="en-US" sz="1400" kern="1200" dirty="0">
                <a:solidFill>
                  <a:schemeClr val="tx1"/>
                </a:solidFill>
                <a:latin typeface="+mn-lt"/>
                <a:ea typeface="+mn-ea"/>
                <a:cs typeface="+mn-cs"/>
              </a:rPr>
            </a:br>
            <a:endParaRPr lang="en-US" sz="1400" dirty="0"/>
          </a:p>
          <a:p>
            <a:r>
              <a:rPr lang="en-US" sz="1400" b="1" kern="1200" dirty="0">
                <a:solidFill>
                  <a:schemeClr val="tx1"/>
                </a:solidFill>
                <a:latin typeface="+mn-lt"/>
                <a:ea typeface="+mn-ea"/>
                <a:cs typeface="+mn-cs"/>
              </a:rPr>
              <a:t>G</a:t>
            </a:r>
            <a:r>
              <a:rPr lang="en-US" sz="1400" kern="1200" dirty="0">
                <a:solidFill>
                  <a:schemeClr val="tx1"/>
                </a:solidFill>
                <a:latin typeface="+mn-lt"/>
                <a:ea typeface="+mn-ea"/>
                <a:cs typeface="+mn-cs"/>
              </a:rPr>
              <a:t>., </a:t>
            </a:r>
            <a:r>
              <a:rPr lang="en-US" sz="1400" b="1" kern="1200" dirty="0">
                <a:solidFill>
                  <a:schemeClr val="tx1"/>
                </a:solidFill>
                <a:latin typeface="+mn-lt"/>
                <a:ea typeface="+mn-ea"/>
                <a:cs typeface="+mn-cs"/>
              </a:rPr>
              <a:t>H</a:t>
            </a:r>
            <a:r>
              <a:rPr lang="en-US" sz="1400" kern="1200" dirty="0">
                <a:solidFill>
                  <a:schemeClr val="tx1"/>
                </a:solidFill>
                <a:latin typeface="+mn-lt"/>
                <a:ea typeface="+mn-ea"/>
                <a:cs typeface="+mn-cs"/>
              </a:rPr>
              <a:t>. Abominations would abound (overspread) for 1,260 years under the second desolator, Papal Rome, until an appointed time, when punishment would be poured-out upon it.  The fall of the Papacy in A.D.1798 marked the </a:t>
            </a:r>
            <a:r>
              <a:rPr lang="en-US" sz="1400" b="1" i="1" kern="1200" dirty="0">
                <a:solidFill>
                  <a:schemeClr val="tx1"/>
                </a:solidFill>
                <a:latin typeface="+mn-lt"/>
                <a:ea typeface="+mn-ea"/>
                <a:cs typeface="+mn-cs"/>
              </a:rPr>
              <a:t>First End of the Indignation</a:t>
            </a:r>
            <a:r>
              <a:rPr lang="en-US" sz="1400" kern="1200" dirty="0">
                <a:solidFill>
                  <a:schemeClr val="tx1"/>
                </a:solidFill>
                <a:latin typeface="+mn-lt"/>
                <a:ea typeface="+mn-ea"/>
                <a:cs typeface="+mn-cs"/>
              </a:rPr>
              <a:t>; end of </a:t>
            </a:r>
            <a:r>
              <a:rPr lang="en-US" sz="1400" i="1" kern="1200" dirty="0">
                <a:solidFill>
                  <a:schemeClr val="tx1"/>
                </a:solidFill>
                <a:latin typeface="+mn-lt"/>
                <a:ea typeface="+mn-ea"/>
                <a:cs typeface="+mn-cs"/>
              </a:rPr>
              <a:t>the host</a:t>
            </a:r>
            <a:r>
              <a:rPr lang="en-US" sz="1400" kern="1200" dirty="0">
                <a:solidFill>
                  <a:schemeClr val="tx1"/>
                </a:solidFill>
                <a:latin typeface="+mn-lt"/>
                <a:ea typeface="+mn-ea"/>
                <a:cs typeface="+mn-cs"/>
              </a:rPr>
              <a:t> being trodden down, and the start of the prophetic </a:t>
            </a:r>
            <a:r>
              <a:rPr lang="en-US" sz="1400" b="1" i="1" kern="1200" dirty="0">
                <a:solidFill>
                  <a:schemeClr val="tx1"/>
                </a:solidFill>
                <a:latin typeface="+mn-lt"/>
                <a:ea typeface="+mn-ea"/>
                <a:cs typeface="+mn-cs"/>
              </a:rPr>
              <a:t>Time of the End</a:t>
            </a:r>
            <a:r>
              <a:rPr lang="en-US" sz="1400" kern="1200" dirty="0">
                <a:solidFill>
                  <a:schemeClr val="tx1"/>
                </a:solidFill>
                <a:latin typeface="+mn-lt"/>
                <a:ea typeface="+mn-ea"/>
                <a:cs typeface="+mn-cs"/>
              </a:rPr>
              <a:t> (Dan 11:36).</a:t>
            </a:r>
          </a:p>
          <a:p>
            <a:endParaRPr lang="en-US" sz="1400" kern="1200" dirty="0">
              <a:solidFill>
                <a:schemeClr val="tx1"/>
              </a:solidFill>
              <a:latin typeface="+mn-lt"/>
              <a:ea typeface="+mn-ea"/>
              <a:cs typeface="+mn-cs"/>
            </a:endParaRPr>
          </a:p>
          <a:p>
            <a:r>
              <a:rPr lang="en-US" sz="1400" b="1" kern="1200" dirty="0">
                <a:solidFill>
                  <a:schemeClr val="tx1"/>
                </a:solidFill>
                <a:latin typeface="+mn-lt"/>
                <a:ea typeface="+mn-ea"/>
                <a:cs typeface="+mn-cs"/>
              </a:rPr>
              <a:t>I.</a:t>
            </a:r>
            <a:r>
              <a:rPr lang="en-US" sz="1400" b="1" kern="1200" baseline="0" dirty="0">
                <a:solidFill>
                  <a:schemeClr val="tx1"/>
                </a:solidFill>
                <a:latin typeface="+mn-lt"/>
                <a:ea typeface="+mn-ea"/>
                <a:cs typeface="+mn-cs"/>
              </a:rPr>
              <a:t>  </a:t>
            </a:r>
            <a:r>
              <a:rPr lang="en-US" sz="1400" kern="1200" dirty="0">
                <a:solidFill>
                  <a:schemeClr val="tx1"/>
                </a:solidFill>
                <a:latin typeface="+mn-lt"/>
                <a:ea typeface="+mn-ea"/>
                <a:cs typeface="+mn-cs"/>
              </a:rPr>
              <a:t>The end of the prophetic 2,300-day prophecy on October 22, 1844 marked the </a:t>
            </a:r>
            <a:r>
              <a:rPr lang="en-US" sz="1400" b="1" i="1" kern="1200" dirty="0">
                <a:solidFill>
                  <a:schemeClr val="tx1"/>
                </a:solidFill>
                <a:latin typeface="+mn-lt"/>
                <a:ea typeface="+mn-ea"/>
                <a:cs typeface="+mn-cs"/>
              </a:rPr>
              <a:t>Last End of the</a:t>
            </a:r>
            <a:r>
              <a:rPr lang="en-US" sz="1400" b="1" i="1" kern="1200" baseline="0" dirty="0">
                <a:solidFill>
                  <a:schemeClr val="tx1"/>
                </a:solidFill>
                <a:latin typeface="+mn-lt"/>
                <a:ea typeface="+mn-ea"/>
                <a:cs typeface="+mn-cs"/>
              </a:rPr>
              <a:t> </a:t>
            </a:r>
            <a:r>
              <a:rPr lang="en-US" sz="1400" b="1" i="1" kern="1200" dirty="0">
                <a:solidFill>
                  <a:schemeClr val="tx1"/>
                </a:solidFill>
                <a:latin typeface="+mn-lt"/>
                <a:ea typeface="+mn-ea"/>
                <a:cs typeface="+mn-cs"/>
              </a:rPr>
              <a:t>Indignation.</a:t>
            </a:r>
            <a:r>
              <a:rPr lang="en-US" sz="1400" kern="1200" dirty="0">
                <a:solidFill>
                  <a:schemeClr val="tx1"/>
                </a:solidFill>
                <a:latin typeface="+mn-lt"/>
                <a:ea typeface="+mn-ea"/>
                <a:cs typeface="+mn-cs"/>
              </a:rPr>
              <a:t> It also commenced judgment in heaven, the </a:t>
            </a:r>
            <a:r>
              <a:rPr lang="en-US" sz="1400" b="1" i="1" kern="1200" dirty="0">
                <a:solidFill>
                  <a:schemeClr val="tx1"/>
                </a:solidFill>
                <a:latin typeface="+mn-lt"/>
                <a:ea typeface="+mn-ea"/>
                <a:cs typeface="+mn-cs"/>
              </a:rPr>
              <a:t>Antitypical Day of Atonement</a:t>
            </a:r>
            <a:r>
              <a:rPr lang="en-US" sz="1400" kern="1200" dirty="0">
                <a:solidFill>
                  <a:schemeClr val="tx1"/>
                </a:solidFill>
                <a:latin typeface="+mn-lt"/>
                <a:ea typeface="+mn-ea"/>
                <a:cs typeface="+mn-cs"/>
              </a:rPr>
              <a:t>, when Jesus as High Priest entered the </a:t>
            </a:r>
            <a:r>
              <a:rPr lang="en-US" sz="1400" i="1" kern="1200" dirty="0">
                <a:solidFill>
                  <a:schemeClr val="tx1"/>
                </a:solidFill>
                <a:latin typeface="+mn-lt"/>
                <a:ea typeface="+mn-ea"/>
                <a:cs typeface="+mn-cs"/>
              </a:rPr>
              <a:t>Most Holy Place</a:t>
            </a:r>
            <a:r>
              <a:rPr lang="en-US" sz="1400" kern="1200" dirty="0">
                <a:solidFill>
                  <a:schemeClr val="tx1"/>
                </a:solidFill>
                <a:latin typeface="+mn-lt"/>
                <a:ea typeface="+mn-ea"/>
                <a:cs typeface="+mn-cs"/>
              </a:rPr>
              <a:t> for the cleansing of the heavenly sanctuary (Daniel 8:14, 19; Acts 17:31; Jude 14, 15; Revelation 20:12).</a:t>
            </a:r>
            <a:br>
              <a:rPr lang="en-US" sz="1400" kern="1200" dirty="0">
                <a:solidFill>
                  <a:schemeClr val="tx1"/>
                </a:solidFill>
                <a:latin typeface="+mn-lt"/>
                <a:ea typeface="+mn-ea"/>
                <a:cs typeface="+mn-cs"/>
              </a:rPr>
            </a:br>
            <a:endParaRPr lang="en-US" sz="1400" kern="1200" dirty="0">
              <a:solidFill>
                <a:schemeClr val="tx1"/>
              </a:solidFill>
              <a:latin typeface="+mn-lt"/>
              <a:ea typeface="+mn-ea"/>
              <a:cs typeface="+mn-cs"/>
            </a:endParaRPr>
          </a:p>
          <a:p>
            <a:r>
              <a:rPr lang="en-US" sz="1400" b="1" u="none" dirty="0"/>
              <a:t>Events occurring</a:t>
            </a:r>
            <a:r>
              <a:rPr lang="en-US" sz="1400" b="1" u="none" baseline="0" dirty="0"/>
              <a:t> on October 22, 1844:</a:t>
            </a:r>
          </a:p>
          <a:p>
            <a:pPr>
              <a:buFont typeface="Arial" pitchFamily="34" charset="0"/>
              <a:buChar char="•"/>
            </a:pPr>
            <a:r>
              <a:rPr lang="en-US" sz="1400" b="0" u="none" dirty="0"/>
              <a:t> The Great Disappointment (bitter experience) for those </a:t>
            </a:r>
            <a:r>
              <a:rPr lang="en-US" sz="1400" b="0" u="none" dirty="0" err="1"/>
              <a:t>Millerites</a:t>
            </a:r>
            <a:r>
              <a:rPr lang="en-US" sz="1400" b="0" u="none" dirty="0"/>
              <a:t> who sincerely ate the Little Book of Daniel (Revelation 10:8-10) </a:t>
            </a:r>
          </a:p>
          <a:p>
            <a:pPr>
              <a:buFont typeface="Arial" pitchFamily="34" charset="0"/>
              <a:buChar char="•"/>
            </a:pPr>
            <a:r>
              <a:rPr lang="en-US" sz="1400" b="0" u="none" dirty="0"/>
              <a:t> Commencement of the Antitypical Day of Atonement [Investigative Judgment in heaven – Matthew 22:9-14]</a:t>
            </a:r>
          </a:p>
          <a:p>
            <a:pPr>
              <a:buFont typeface="Arial" pitchFamily="34" charset="0"/>
              <a:buChar char="•"/>
            </a:pPr>
            <a:r>
              <a:rPr lang="en-US" sz="1400" b="0" u="none" baseline="0" dirty="0"/>
              <a:t> Jesus and the Father move from the Holy Place into the Holiest of Holy in Heaven (Daniel 7:9, 10, 13, 14)</a:t>
            </a:r>
          </a:p>
          <a:p>
            <a:pPr>
              <a:buFont typeface="Arial" pitchFamily="34" charset="0"/>
              <a:buChar char="•"/>
            </a:pPr>
            <a:r>
              <a:rPr lang="en-US" sz="1400" b="0" u="none" baseline="0" dirty="0"/>
              <a:t> The </a:t>
            </a:r>
            <a:r>
              <a:rPr lang="en-US" sz="1400" b="0" i="1" u="none" baseline="0" dirty="0"/>
              <a:t>Last End of the Indignation </a:t>
            </a:r>
            <a:r>
              <a:rPr lang="en-US" sz="1400" b="0" i="0" u="none" baseline="0" dirty="0"/>
              <a:t>is fulfilled where the sanctuary is no longer trodden down (Daniel 8:13, 19)</a:t>
            </a:r>
          </a:p>
          <a:p>
            <a:pPr>
              <a:buFont typeface="Arial" pitchFamily="34" charset="0"/>
              <a:buChar char="•"/>
            </a:pPr>
            <a:r>
              <a:rPr lang="en-US" sz="1400" b="0" i="0" u="none" baseline="0" dirty="0"/>
              <a:t> The cleansing of the heavenly sanctuary commences (Daniel 8:13, 14)</a:t>
            </a:r>
          </a:p>
          <a:p>
            <a:pPr>
              <a:buFont typeface="Arial" pitchFamily="34" charset="0"/>
              <a:buChar char="•"/>
            </a:pPr>
            <a:r>
              <a:rPr lang="en-US" sz="1400" b="0" i="0" u="none" baseline="0" dirty="0"/>
              <a:t> Prophetic time had come to an end – prophecies no longer would be based on time (Revelation 10:6)</a:t>
            </a:r>
          </a:p>
          <a:p>
            <a:pPr>
              <a:buFont typeface="Arial" pitchFamily="34" charset="0"/>
              <a:buChar char="•"/>
            </a:pPr>
            <a:r>
              <a:rPr lang="en-US" sz="1400" b="0" i="0" u="none" baseline="0" dirty="0"/>
              <a:t> The Third Angel of Revelation 14 joins the first two in sounding (Revelation 14:9-11)</a:t>
            </a:r>
          </a:p>
          <a:p>
            <a:pPr>
              <a:buFont typeface="Arial" pitchFamily="34" charset="0"/>
              <a:buChar char="•"/>
            </a:pPr>
            <a:r>
              <a:rPr lang="en-US" sz="1400" b="0" i="0" u="none" baseline="0" dirty="0"/>
              <a:t> **The faithful in Christ enter in with Christ into the Most Holy Place by faith while those who have rejected the first two angel’s messages and now the third, offer their prayers into the Holy Place where Satan receives and deceives them.  The  “foolish virgins” and “wicked” in Adventism are overthrown by “Cyrus”, to whom the gates have been opened by the Lord and none can shut (Isaiah 45:1-3; Revelation 3:8). </a:t>
            </a:r>
          </a:p>
          <a:p>
            <a:pPr>
              <a:buFont typeface="Arial" pitchFamily="34" charset="0"/>
              <a:buChar char="•"/>
            </a:pPr>
            <a:endParaRPr lang="en-US" sz="1400" b="0" i="0" u="none" baseline="0" dirty="0"/>
          </a:p>
          <a:p>
            <a:pPr>
              <a:buFont typeface="Arial" pitchFamily="34" charset="0"/>
              <a:buNone/>
            </a:pPr>
            <a:r>
              <a:rPr lang="en-US" sz="1400" b="1" i="0" u="none" baseline="0" dirty="0"/>
              <a:t>**</a:t>
            </a:r>
          </a:p>
          <a:p>
            <a:r>
              <a:rPr lang="en-US" sz="1400" b="1" u="none" dirty="0"/>
              <a:t>Early Writings 42.1-3</a:t>
            </a:r>
            <a:r>
              <a:rPr lang="en-US" sz="1400" u="none" dirty="0"/>
              <a:t>: </a:t>
            </a:r>
            <a:r>
              <a:rPr lang="en-US" sz="1400" u="sng" dirty="0"/>
              <a:t>Then I was shown that the commandments of God and the testimony of Jesus Christ relating to the shut door could not be separated, and that the time for the commandments of God to shine out with all their importance, and for God's people to be tried on the Sabbath truth, was when the door was opened in the most holy place in the heavenly sanctuary, where the ark is, in which are contained the ten commandments</a:t>
            </a:r>
            <a:r>
              <a:rPr lang="en-US" sz="1400" dirty="0"/>
              <a:t>. This door was not opened until the mediation of Jesus was finished in the holy place of the sanctuary in 1844. Then Jesus rose up and shut the door of the holy place, and opened the door into the most holy, and passed within the second veil, where He now stands by the ark, and where the faith of Israel now reaches.  {</a:t>
            </a:r>
            <a:r>
              <a:rPr lang="en-US" sz="1400" dirty="0" err="1"/>
              <a:t>EW</a:t>
            </a:r>
            <a:r>
              <a:rPr lang="en-US" sz="1400" dirty="0"/>
              <a:t> 42.1} </a:t>
            </a:r>
          </a:p>
          <a:p>
            <a:r>
              <a:rPr lang="en-US" sz="1400" dirty="0"/>
              <a:t>     I saw that Jesus had shut the door of the holy place, and no man can open it; and that He had opened the door into the most holy, and no man can shut it (Revelation 3:7,8); [SEE PAGE 86. SEE ALSO APPENDIX.] and that since Jesus has opened the door into the most holy place, which contains the ark, the commandments have been shining out to God's people, and they are being tested on the Sabbath question.  {</a:t>
            </a:r>
            <a:r>
              <a:rPr lang="en-US" sz="1400" dirty="0" err="1"/>
              <a:t>EW</a:t>
            </a:r>
            <a:r>
              <a:rPr lang="en-US" sz="1400" dirty="0"/>
              <a:t> 42.2} </a:t>
            </a:r>
          </a:p>
          <a:p>
            <a:r>
              <a:rPr lang="en-US" sz="1400" dirty="0"/>
              <a:t>     I saw that the present test on the Sabbath could not come until the mediation of Jesus in the holy place was finished and He had passed within the second veil; therefore Christians who fell asleep before the door was opened into the most holy, when the midnight cry was finished, at the seventh month, 1844, and who had not kept the true Sabbath, now rest in hope; for they had not the light and the test on the Sabbath which we now have since that door was opened.</a:t>
            </a:r>
          </a:p>
          <a:p>
            <a:endParaRPr lang="en-US" sz="1400" dirty="0"/>
          </a:p>
          <a:p>
            <a:r>
              <a:rPr lang="en-US" sz="1400" b="1" dirty="0"/>
              <a:t>Spiritual Gifts</a:t>
            </a:r>
            <a:r>
              <a:rPr lang="en-US" sz="1400" b="1" baseline="0" dirty="0"/>
              <a:t> Volume 1 pg 259 </a:t>
            </a:r>
            <a:r>
              <a:rPr lang="en-US" sz="1400" dirty="0"/>
              <a:t>- Those who rejected the first message could not be benefited by the second; neither were they benefited by the midnight cry, </a:t>
            </a:r>
            <a:r>
              <a:rPr lang="en-US" sz="1400" u="sng" dirty="0"/>
              <a:t>which was to prepare them to enter with Jesus by faith into the most holy place of the heavenly sanctuary</a:t>
            </a:r>
            <a:r>
              <a:rPr lang="en-US" sz="1400" dirty="0"/>
              <a:t>.</a:t>
            </a:r>
            <a:r>
              <a:rPr lang="en-US" sz="1400" baseline="0" dirty="0"/>
              <a:t> And by rejecting the two former messages, they have so darkened their understanding that they can see no light in the third angel's message, which shows the way into the most holy place.  I saw that as the Jews crucified Jesus, so the nominal churches had crucified these messages, and therefore they have no knowledge of the way into the most holy, and they cannot be benefited by the intercession of Jesus there. </a:t>
            </a:r>
            <a:r>
              <a:rPr lang="en-US" sz="1400" u="sng" baseline="0" dirty="0"/>
              <a:t>Like the Jews, who offered their useless sacrifices [after the tearing of the veil – Matthew 27:51], they offer up their useless prayers to the apartment which Jesus has left; and Satan, pleased with the deception, assumes a religious character, and leads the minds of these professed Christians to himself, working with his power, his signs and lying wonders, to fasten them in his snare</a:t>
            </a:r>
            <a:r>
              <a:rPr lang="en-US" sz="1400" baseline="0" dirty="0"/>
              <a:t>. Some he deceives in one way, and some in another. He has different delusions prepared to affect different minds. Some look with horror upon one deception, while they readily receive another. Satan deceives some with Spiritualism. He also comes as an angel of light and spreads his influence over the land by means of false reformations. The churches are elated, and consider that God is working marvelously for them, when it is the work of another spirit. The excitement will die away and leave the world and the church in a worse condition than before.</a:t>
            </a:r>
            <a:endParaRPr lang="en-US" sz="1200" dirty="0"/>
          </a:p>
          <a:p>
            <a:endParaRPr lang="en-US" sz="1200" dirty="0"/>
          </a:p>
        </p:txBody>
      </p:sp>
      <p:sp>
        <p:nvSpPr>
          <p:cNvPr id="4" name="Slide Number Placeholder 3"/>
          <p:cNvSpPr>
            <a:spLocks noGrp="1"/>
          </p:cNvSpPr>
          <p:nvPr>
            <p:ph type="sldNum" sz="quarter" idx="10"/>
          </p:nvPr>
        </p:nvSpPr>
        <p:spPr/>
        <p:txBody>
          <a:bodyPr/>
          <a:lstStyle/>
          <a:p>
            <a:fld id="{6CA52ADD-A3B6-42D7-BA82-3BBE529F4B04}"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CA52ADD-A3B6-42D7-BA82-3BBE529F4B04}"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a:t>Selected Messages Volume 3, pg 338</a:t>
            </a:r>
            <a:r>
              <a:rPr lang="en-US" dirty="0"/>
              <a:t>: </a:t>
            </a:r>
            <a:r>
              <a:rPr lang="en-US" u="sng" dirty="0"/>
              <a:t>Each of the ancient prophets spoke less for their own time than for ours, so that their prophesying is in force for us</a:t>
            </a:r>
            <a:r>
              <a:rPr lang="en-US" dirty="0"/>
              <a:t>. "Now all these things happened unto them for ensamples: and they are written for our admonition, upon whom the ends of the world are come" (1 Corinthians 10:11). "Not unto themselves, but unto us they did minister the things, which are now reported unto you by them that have preached the gospel unto you with the Holy Ghost sent down from heaven; which things the angels desire to look into" (1 Peter 1:12).  </a:t>
            </a:r>
          </a:p>
        </p:txBody>
      </p:sp>
      <p:sp>
        <p:nvSpPr>
          <p:cNvPr id="4" name="Slide Number Placeholder 3"/>
          <p:cNvSpPr>
            <a:spLocks noGrp="1"/>
          </p:cNvSpPr>
          <p:nvPr>
            <p:ph type="sldNum" sz="quarter" idx="10"/>
          </p:nvPr>
        </p:nvSpPr>
        <p:spPr/>
        <p:txBody>
          <a:bodyPr/>
          <a:lstStyle/>
          <a:p>
            <a:fld id="{6CA52ADD-A3B6-42D7-BA82-3BBE529F4B04}" type="slidenum">
              <a:rPr lang="en-US" smtClean="0"/>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CA52ADD-A3B6-42D7-BA82-3BBE529F4B04}" type="slidenum">
              <a:rPr lang="en-US" smtClean="0"/>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a:p>
            <a:endParaRPr lang="en-US" dirty="0"/>
          </a:p>
        </p:txBody>
      </p:sp>
      <p:sp>
        <p:nvSpPr>
          <p:cNvPr id="4" name="Slide Number Placeholder 3"/>
          <p:cNvSpPr>
            <a:spLocks noGrp="1"/>
          </p:cNvSpPr>
          <p:nvPr>
            <p:ph type="sldNum" sz="quarter" idx="10"/>
          </p:nvPr>
        </p:nvSpPr>
        <p:spPr/>
        <p:txBody>
          <a:bodyPr/>
          <a:lstStyle/>
          <a:p>
            <a:fld id="{6CA52ADD-A3B6-42D7-BA82-3BBE529F4B04}" type="slidenum">
              <a:rPr lang="en-US" smtClean="0"/>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a:p>
            <a:endParaRPr lang="en-US" dirty="0"/>
          </a:p>
        </p:txBody>
      </p:sp>
      <p:sp>
        <p:nvSpPr>
          <p:cNvPr id="4" name="Slide Number Placeholder 3"/>
          <p:cNvSpPr>
            <a:spLocks noGrp="1"/>
          </p:cNvSpPr>
          <p:nvPr>
            <p:ph type="sldNum" sz="quarter" idx="10"/>
          </p:nvPr>
        </p:nvSpPr>
        <p:spPr/>
        <p:txBody>
          <a:bodyPr/>
          <a:lstStyle/>
          <a:p>
            <a:fld id="{6CA52ADD-A3B6-42D7-BA82-3BBE529F4B04}" type="slidenum">
              <a:rPr lang="en-US" smtClean="0"/>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a:p>
            <a:endParaRPr lang="en-US" dirty="0"/>
          </a:p>
        </p:txBody>
      </p:sp>
      <p:sp>
        <p:nvSpPr>
          <p:cNvPr id="4" name="Slide Number Placeholder 3"/>
          <p:cNvSpPr>
            <a:spLocks noGrp="1"/>
          </p:cNvSpPr>
          <p:nvPr>
            <p:ph type="sldNum" sz="quarter" idx="10"/>
          </p:nvPr>
        </p:nvSpPr>
        <p:spPr/>
        <p:txBody>
          <a:bodyPr/>
          <a:lstStyle/>
          <a:p>
            <a:fld id="{6CA52ADD-A3B6-42D7-BA82-3BBE529F4B04}" type="slidenum">
              <a:rPr lang="en-US" smtClean="0"/>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CA52ADD-A3B6-42D7-BA82-3BBE529F4B04}" type="slidenum">
              <a:rPr lang="en-US" smtClean="0"/>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CA52ADD-A3B6-42D7-BA82-3BBE529F4B04}" type="slidenum">
              <a:rPr lang="en-US" smtClean="0"/>
              <a:pPr/>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The history of the first 49 days of</a:t>
            </a:r>
            <a:r>
              <a:rPr lang="en-US" baseline="0" dirty="0"/>
              <a:t> the Nation of</a:t>
            </a:r>
            <a:r>
              <a:rPr lang="en-US" dirty="0"/>
              <a:t> Israel</a:t>
            </a:r>
            <a:r>
              <a:rPr lang="en-US" baseline="0" dirty="0"/>
              <a:t> highlights:</a:t>
            </a:r>
          </a:p>
          <a:p>
            <a:pPr lvl="1">
              <a:buFont typeface="Arial" pitchFamily="34" charset="0"/>
              <a:buChar char="•"/>
            </a:pPr>
            <a:r>
              <a:rPr lang="en-US" baseline="0" dirty="0"/>
              <a:t> Being delivered by the mighty hand of God</a:t>
            </a:r>
          </a:p>
          <a:p>
            <a:pPr lvl="1">
              <a:buFont typeface="Arial" pitchFamily="34" charset="0"/>
              <a:buChar char="•"/>
            </a:pPr>
            <a:r>
              <a:rPr lang="en-US" baseline="0" dirty="0"/>
              <a:t> Being washed (justified and set aside for holy use)  - 1 Corinthians 10:1-4</a:t>
            </a:r>
          </a:p>
          <a:p>
            <a:pPr lvl="1">
              <a:buFont typeface="Arial" pitchFamily="34" charset="0"/>
              <a:buChar char="•"/>
            </a:pPr>
            <a:r>
              <a:rPr lang="en-US" baseline="0" dirty="0"/>
              <a:t> A preparatory </a:t>
            </a:r>
            <a:r>
              <a:rPr lang="en-US" u="sng" baseline="0" dirty="0"/>
              <a:t>work</a:t>
            </a:r>
            <a:r>
              <a:rPr lang="en-US" baseline="0" dirty="0"/>
              <a:t> before meeting God face-to-face</a:t>
            </a:r>
          </a:p>
          <a:p>
            <a:pPr lvl="1">
              <a:buFont typeface="Arial" pitchFamily="34" charset="0"/>
              <a:buChar char="•"/>
            </a:pPr>
            <a:r>
              <a:rPr lang="en-US" baseline="0" dirty="0"/>
              <a:t> Entering into Covenant with God</a:t>
            </a:r>
          </a:p>
          <a:p>
            <a:pPr lvl="1">
              <a:buFont typeface="Arial" pitchFamily="34" charset="0"/>
              <a:buChar char="•"/>
            </a:pPr>
            <a:r>
              <a:rPr lang="en-US" baseline="0" dirty="0"/>
              <a:t> Receiving His 10 Commandments</a:t>
            </a:r>
            <a:endParaRPr lang="en-US" dirty="0"/>
          </a:p>
        </p:txBody>
      </p:sp>
      <p:sp>
        <p:nvSpPr>
          <p:cNvPr id="4" name="Slide Number Placeholder 3"/>
          <p:cNvSpPr>
            <a:spLocks noGrp="1"/>
          </p:cNvSpPr>
          <p:nvPr>
            <p:ph type="sldNum" sz="quarter" idx="10"/>
          </p:nvPr>
        </p:nvSpPr>
        <p:spPr/>
        <p:txBody>
          <a:bodyPr/>
          <a:lstStyle/>
          <a:p>
            <a:fld id="{6CA52ADD-A3B6-42D7-BA82-3BBE529F4B04}" type="slidenum">
              <a:rPr lang="en-US" smtClean="0"/>
              <a:pPr/>
              <a:t>21</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The</a:t>
            </a:r>
            <a:r>
              <a:rPr lang="en-US" baseline="0" dirty="0"/>
              <a:t> number 49 is a factor of</a:t>
            </a:r>
            <a:r>
              <a:rPr lang="en-US" dirty="0"/>
              <a:t> the number 490</a:t>
            </a:r>
            <a:r>
              <a:rPr lang="en-US" baseline="0" dirty="0"/>
              <a:t>,  just as the number 10, signifying completeness as in the 10 Commandments, is its multiplicative factor.  We see a theme associated with the number 490 (and 49 as its factor), namely, </a:t>
            </a:r>
            <a:r>
              <a:rPr lang="en-US" b="1" i="1" baseline="0" dirty="0"/>
              <a:t>Probation</a:t>
            </a:r>
            <a:r>
              <a:rPr lang="en-US" baseline="0" dirty="0"/>
              <a:t>.  God would try His people for two consecutive periods of 490years to see if they would obey His voice and keep His covenant.  The first 490 year probationary period began with the Nation’s travels through the wilderness for 40 years and its first 450years as a nation in the Promised Land under the judges.  The Nation concluded this first probationary period in failure as it turned its back upon God and demanded an earthly king (1 Samuel 8). </a:t>
            </a:r>
          </a:p>
          <a:p>
            <a:r>
              <a:rPr lang="en-US" baseline="0" dirty="0"/>
              <a:t>  The second 490year period began with the anointing of Saul as King and extended to the captivity of Manasseh, King of Judah by the Assyrians in 677B.C.  Manasseh’s captivity, a result of flagrantly breaking the covenant of God which included allowing the land to keep its Sabbath every seven years,  is noted as an “earnest”, or down-payment of the  eventual fall of the Jewish Nation to the Babylonians 60 years later. </a:t>
            </a:r>
          </a:p>
          <a:p>
            <a:r>
              <a:rPr lang="en-US" baseline="0" dirty="0"/>
              <a:t>  These two probationary periods precede the final 490 year probation (70-Week Prophecy) communicated by the prophet Daniel to the Nation of Israel.   In essence, the probationary periods are started by a work of revival, reformation and entering into covenant with the Lord (49 years of rebuilding) so that He may fulfill His purposes through us. Just as after 49 years of the 7-year cycle of the land keeping its rest would beckon the Jubilee, a time of restoration, setting captives free and the rest/restoration of the land, so too the 49 years was to bring forth righteousness among God’s people, symbolizing our eternal rest.  Through 10 consecutive terms of 49years (490years), God purposed to have a fruitful vineyard bearing good fruit.  Unfortunately, at the conclusion of each time of probation, He only beheld wild grapes (Isaiah 5:1-7).</a:t>
            </a:r>
          </a:p>
        </p:txBody>
      </p:sp>
      <p:sp>
        <p:nvSpPr>
          <p:cNvPr id="4" name="Slide Number Placeholder 3"/>
          <p:cNvSpPr>
            <a:spLocks noGrp="1"/>
          </p:cNvSpPr>
          <p:nvPr>
            <p:ph type="sldNum" sz="quarter" idx="10"/>
          </p:nvPr>
        </p:nvSpPr>
        <p:spPr/>
        <p:txBody>
          <a:bodyPr/>
          <a:lstStyle/>
          <a:p>
            <a:fld id="{6CA52ADD-A3B6-42D7-BA82-3BBE529F4B04}" type="slidenum">
              <a:rPr lang="en-US" smtClean="0"/>
              <a:pPr/>
              <a:t>22</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CA52ADD-A3B6-42D7-BA82-3BBE529F4B04}" type="slidenum">
              <a:rPr lang="en-US" smtClean="0"/>
              <a:pPr/>
              <a:t>23</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20000"/>
          </a:bodyPr>
          <a:lstStyle/>
          <a:p>
            <a:r>
              <a:rPr lang="en-US" dirty="0"/>
              <a:t>The </a:t>
            </a:r>
            <a:r>
              <a:rPr lang="en-US" b="1" dirty="0"/>
              <a:t>Walls are a Symbol of God’s </a:t>
            </a:r>
            <a:r>
              <a:rPr lang="en-US" sz="1200" b="1" kern="1200" baseline="0" dirty="0">
                <a:solidFill>
                  <a:schemeClr val="tx1"/>
                </a:solidFill>
                <a:latin typeface="+mn-lt"/>
                <a:ea typeface="+mn-ea"/>
                <a:cs typeface="+mn-cs"/>
              </a:rPr>
              <a:t>Law</a:t>
            </a:r>
            <a:r>
              <a:rPr lang="en-US" sz="1200" kern="1200" baseline="0" dirty="0">
                <a:solidFill>
                  <a:schemeClr val="tx1"/>
                </a:solidFill>
                <a:latin typeface="+mn-lt"/>
                <a:ea typeface="+mn-ea"/>
                <a:cs typeface="+mn-cs"/>
              </a:rPr>
              <a:t>. It is that which is a shield and defense while you abide within them (Isaiah 28:5, 6), but apostasy causes the walls to be torn down, bringing reproach (1 Samuel 25:16; 1 Kings 3:1; 2 Chronicles 36:19, Proverbs 24:31-34; Isaiah 5:1-5; Nehemiah 2:17). God's Law was to surround the people of God who dwell within them so that their sacrifices and offerings would be pleasing in His sight (Psalm 51:18, 19). The walls (Law) is that which crushes the foolish/wicked/lawless who pisses against it (1 Samuel 25:22, 34; Deuteronomy 22:22-24; 2 Kings 9:8; Isaiah 25:4). When the Laws (walls) of God are being rebuilt (raised-up, re-established), the breaches in the wall are being repaired and a threefold union arises to come against the work (Nehemiah 4:1, 6-8; Isaiah 58:12; Ezra 5:3; Nehemiah 4, 6:1-15; Daniel 9:25). False Prophets seek to build a wall of defense around themselves and not the wall of the Lord, using “</a:t>
            </a:r>
            <a:r>
              <a:rPr lang="en-US" sz="1200" kern="1200" baseline="0" dirty="0" err="1">
                <a:solidFill>
                  <a:schemeClr val="tx1"/>
                </a:solidFill>
                <a:latin typeface="+mn-lt"/>
                <a:ea typeface="+mn-ea"/>
                <a:cs typeface="+mn-cs"/>
              </a:rPr>
              <a:t>untempered</a:t>
            </a:r>
            <a:r>
              <a:rPr lang="en-US" sz="1200" kern="1200" baseline="0" dirty="0">
                <a:solidFill>
                  <a:schemeClr val="tx1"/>
                </a:solidFill>
                <a:latin typeface="+mn-lt"/>
                <a:ea typeface="+mn-ea"/>
                <a:cs typeface="+mn-cs"/>
              </a:rPr>
              <a:t> mortar”. God promises to send an overflowing rain and storm upon their wall of defense and those who build it so that they may be laid waste and the builders are destroyed (Ezekiel 13:8-16; Isaiah 28:15-18) </a:t>
            </a:r>
          </a:p>
          <a:p>
            <a:endParaRPr lang="en-US" sz="1200" kern="1200" baseline="0" dirty="0">
              <a:solidFill>
                <a:schemeClr val="tx1"/>
              </a:solidFill>
              <a:latin typeface="+mn-lt"/>
              <a:ea typeface="+mn-ea"/>
              <a:cs typeface="+mn-cs"/>
            </a:endParaRPr>
          </a:p>
          <a:p>
            <a:r>
              <a:rPr lang="en-US" sz="1200" kern="1200" baseline="0" dirty="0">
                <a:solidFill>
                  <a:schemeClr val="tx1"/>
                </a:solidFill>
                <a:latin typeface="+mn-lt"/>
                <a:ea typeface="+mn-ea"/>
                <a:cs typeface="+mn-cs"/>
              </a:rPr>
              <a:t>The Streets represent the </a:t>
            </a:r>
            <a:r>
              <a:rPr lang="en-US" sz="1200" b="1" kern="1200" baseline="0" dirty="0">
                <a:solidFill>
                  <a:schemeClr val="tx1"/>
                </a:solidFill>
                <a:latin typeface="+mn-lt"/>
                <a:ea typeface="+mn-ea"/>
                <a:cs typeface="+mn-cs"/>
              </a:rPr>
              <a:t>Path of the Just / Paths to Dwell in/ Old Paths </a:t>
            </a:r>
            <a:r>
              <a:rPr lang="en-US" sz="1200" kern="1200" baseline="0" dirty="0">
                <a:solidFill>
                  <a:schemeClr val="tx1"/>
                </a:solidFill>
                <a:latin typeface="+mn-lt"/>
                <a:ea typeface="+mn-ea"/>
                <a:cs typeface="+mn-cs"/>
              </a:rPr>
              <a:t>(doctrine, teachings, ways of life) that have been forsaken. They include all the counsels and revelations of God given through scripture, visions and dreams to the prophets for which men are to walk to find peace and safety under the shadow of the Almighty. They are the paths of righteousness that the Lord causes us to walk in through faithful surrender, embracing His Everlasting Covenant, obedience and repentance of sin, to His name's glory. Those living in the last days, prophetically referenced in Isaiah 58:12, will restore the breach in the wall and streets caused by error and man’s traditions, while directing others in their time to walk in the “Old Paths”. The paths of the just are said to lead its followers to the everlasting Kingdom of God (Proverbs 4:8). These Old Paths, once ignored and neglected by the people of God, though they were their shield, defense, and what caused them to be distinct, were made to be obscured to them by the Lord because of rebellion.  As a result they were caused to be scattered, led captive, and laid waste in a barren land (Hosea 2:6-13). However, in mercy the Lord promised to gather His people once again in the Last Days and set them back on the paths of the just (Hosea 2:14-23). The old paths are said to cause a controversy where those who walk in the old paths will suffer affliction from those who refuse the light but choose to walk in darkness (Jeremiah 6:16, 17; 18:15-18; Habakkuk 2:1; Isaiah 27:8; Proverbs 4:18, 19; Hosea 14:1-9; Amos 9:11-15). </a:t>
            </a:r>
            <a:endParaRPr lang="en-US" dirty="0"/>
          </a:p>
          <a:p>
            <a:endParaRPr lang="en-US" dirty="0"/>
          </a:p>
        </p:txBody>
      </p:sp>
      <p:sp>
        <p:nvSpPr>
          <p:cNvPr id="4" name="Slide Number Placeholder 3"/>
          <p:cNvSpPr>
            <a:spLocks noGrp="1"/>
          </p:cNvSpPr>
          <p:nvPr>
            <p:ph type="sldNum" sz="quarter" idx="10"/>
          </p:nvPr>
        </p:nvSpPr>
        <p:spPr/>
        <p:txBody>
          <a:bodyPr/>
          <a:lstStyle/>
          <a:p>
            <a:fld id="{6CA52ADD-A3B6-42D7-BA82-3BBE529F4B04}" type="slidenum">
              <a:rPr lang="en-US" smtClean="0"/>
              <a:pPr/>
              <a:t>24</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CA52ADD-A3B6-42D7-BA82-3BBE529F4B04}" type="slidenum">
              <a:rPr lang="en-US" smtClean="0"/>
              <a:pPr/>
              <a:t>25</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a:t>Following the building of the spiritual house, the temple, in the history of early Adventism lasting 46 years (AD1798-1844), God needed to re-establish the streets and the walls of the “city” before He could enter into covenant with the people.  The following years immediately after the Great Disappointment of 1844, God opened up knowledge of the following:</a:t>
            </a:r>
          </a:p>
          <a:p>
            <a:pPr lvl="1">
              <a:buFont typeface="Arial" pitchFamily="34" charset="0"/>
              <a:buChar char="•"/>
            </a:pPr>
            <a:r>
              <a:rPr lang="en-US" baseline="0" dirty="0"/>
              <a:t> Unconscious condition of death</a:t>
            </a:r>
          </a:p>
          <a:p>
            <a:pPr lvl="1">
              <a:buFont typeface="Arial" pitchFamily="34" charset="0"/>
              <a:buChar char="•"/>
            </a:pPr>
            <a:r>
              <a:rPr lang="en-US" baseline="0" dirty="0"/>
              <a:t> Christ’s ministry in the Heavenly Sanctuary as Judge and Mediator/Advocate</a:t>
            </a:r>
          </a:p>
          <a:p>
            <a:pPr lvl="1">
              <a:buFont typeface="Arial" pitchFamily="34" charset="0"/>
              <a:buChar char="•"/>
            </a:pPr>
            <a:r>
              <a:rPr lang="en-US" baseline="0" dirty="0"/>
              <a:t> The seventh-day Sabbath</a:t>
            </a:r>
          </a:p>
          <a:p>
            <a:pPr lvl="1">
              <a:buFont typeface="Arial" pitchFamily="34" charset="0"/>
              <a:buChar char="•"/>
            </a:pPr>
            <a:r>
              <a:rPr lang="en-US" baseline="0" dirty="0"/>
              <a:t> Health Reform</a:t>
            </a:r>
          </a:p>
          <a:p>
            <a:pPr lvl="1">
              <a:buFont typeface="Arial" pitchFamily="34" charset="0"/>
              <a:buChar char="•"/>
            </a:pPr>
            <a:r>
              <a:rPr lang="en-US" baseline="0" dirty="0"/>
              <a:t> The 3</a:t>
            </a:r>
            <a:r>
              <a:rPr lang="en-US" baseline="30000" dirty="0"/>
              <a:t>rd</a:t>
            </a:r>
            <a:r>
              <a:rPr lang="en-US" baseline="0" dirty="0"/>
              <a:t> Angel’s Message</a:t>
            </a:r>
          </a:p>
          <a:p>
            <a:pPr lvl="0">
              <a:buFont typeface="Arial" pitchFamily="34" charset="0"/>
              <a:buNone/>
            </a:pPr>
            <a:endParaRPr lang="en-US" baseline="0" dirty="0"/>
          </a:p>
          <a:p>
            <a:pPr lvl="0">
              <a:buFont typeface="Arial" pitchFamily="34" charset="0"/>
              <a:buNone/>
            </a:pPr>
            <a:r>
              <a:rPr lang="en-US" baseline="0" dirty="0"/>
              <a:t>Today, a similar</a:t>
            </a:r>
            <a:r>
              <a:rPr lang="en-US" dirty="0"/>
              <a:t> “work of rebuilding” is required on our part to prepare for the Latter</a:t>
            </a:r>
            <a:r>
              <a:rPr lang="en-US" baseline="0" dirty="0"/>
              <a:t> Rain without measure and God’s Sealing. We, just as early Adventists, must also return to the Old Paths of Christianity (White Horse Era - purity), become repairers of the breach that has occurred in the temple, streets, and walls of Adventism, and be restorers of paths to dwell (2 Kings 22; Isaiah 58:12-14; 61:4).  Then will we be as the planting of the Lord, trees of righteousness whose leaves never wither because they are watered by the Latter Rains  (Isaiah 58:11; 60:21; 61:3; Jeremiah 17:7, 8; Psalm 1; Zechariah 10:1). </a:t>
            </a:r>
          </a:p>
        </p:txBody>
      </p:sp>
      <p:sp>
        <p:nvSpPr>
          <p:cNvPr id="4" name="Slide Number Placeholder 3"/>
          <p:cNvSpPr>
            <a:spLocks noGrp="1"/>
          </p:cNvSpPr>
          <p:nvPr>
            <p:ph type="sldNum" sz="quarter" idx="10"/>
          </p:nvPr>
        </p:nvSpPr>
        <p:spPr/>
        <p:txBody>
          <a:bodyPr/>
          <a:lstStyle/>
          <a:p>
            <a:fld id="{6CA52ADD-A3B6-42D7-BA82-3BBE529F4B04}" type="slidenum">
              <a:rPr lang="en-US" smtClean="0"/>
              <a:pPr/>
              <a:t>26</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CA52ADD-A3B6-42D7-BA82-3BBE529F4B04}" type="slidenum">
              <a:rPr lang="en-US" smtClean="0"/>
              <a:pPr/>
              <a:t>27</a:t>
            </a:fld>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sz="1200" kern="1200" dirty="0">
                <a:solidFill>
                  <a:schemeClr val="tx1"/>
                </a:solidFill>
                <a:latin typeface="+mn-lt"/>
                <a:ea typeface="+mn-ea"/>
                <a:cs typeface="+mn-cs"/>
              </a:rPr>
              <a:t>The chosen people did not become the light of the world, but shut themselves away from the world ... The restrictions which God had given, forbidding intermarriage between His people and the heathen... were so perverted as to build up a wall of partition between the Israelites and all other peoples, thus shutting from others the very blessings which God had commissioned Israel to give to the world. – {</a:t>
            </a:r>
            <a:r>
              <a:rPr lang="en-US" sz="1200" kern="1200" dirty="0" err="1">
                <a:solidFill>
                  <a:schemeClr val="tx1"/>
                </a:solidFill>
                <a:latin typeface="+mn-lt"/>
                <a:ea typeface="+mn-ea"/>
                <a:cs typeface="+mn-cs"/>
              </a:rPr>
              <a:t>PK</a:t>
            </a:r>
            <a:r>
              <a:rPr lang="en-US" sz="1200" kern="1200" dirty="0">
                <a:solidFill>
                  <a:schemeClr val="tx1"/>
                </a:solidFill>
                <a:latin typeface="+mn-lt"/>
                <a:ea typeface="+mn-ea"/>
                <a:cs typeface="+mn-cs"/>
              </a:rPr>
              <a:t> 708.1}</a:t>
            </a:r>
          </a:p>
          <a:p>
            <a:endParaRPr lang="en-US" sz="1200" kern="1200" dirty="0">
              <a:solidFill>
                <a:schemeClr val="tx1"/>
              </a:solidFill>
              <a:latin typeface="+mn-lt"/>
              <a:ea typeface="+mn-ea"/>
              <a:cs typeface="+mn-cs"/>
            </a:endParaRPr>
          </a:p>
          <a:p>
            <a:r>
              <a:rPr lang="en-US" sz="1200" kern="1200" dirty="0">
                <a:solidFill>
                  <a:schemeClr val="tx1"/>
                </a:solidFill>
                <a:latin typeface="+mn-lt"/>
                <a:ea typeface="+mn-ea"/>
                <a:cs typeface="+mn-cs"/>
              </a:rPr>
              <a:t>At the same time the Jews were, by their sins, separating themselves from God... In their self-righteousness they trusted to their own works, to the sacrifices and ordinances themselves, instead of relying upon the merits of Him to whom all these things pointed. Thus “going about to establish their own righteousness” (Romans 10:3), they built themselves up in a self-sufficient formalism. Wanting the Spirit and grace of God, they tried to make up for the lack by a rigorous observance of religious ceremonies and rites. Not content with the ordinances which God Himself had appointed, they encumbered the divine commands with countless exactions of their own devising. The greater their distance from God, the more rigorous they were in the observance of these forms. – {</a:t>
            </a:r>
            <a:r>
              <a:rPr lang="en-US" sz="1200" kern="1200" dirty="0" err="1">
                <a:solidFill>
                  <a:schemeClr val="tx1"/>
                </a:solidFill>
                <a:latin typeface="+mn-lt"/>
                <a:ea typeface="+mn-ea"/>
                <a:cs typeface="+mn-cs"/>
              </a:rPr>
              <a:t>PK</a:t>
            </a:r>
            <a:r>
              <a:rPr lang="en-US" sz="1200" kern="1200" dirty="0">
                <a:solidFill>
                  <a:schemeClr val="tx1"/>
                </a:solidFill>
                <a:latin typeface="+mn-lt"/>
                <a:ea typeface="+mn-ea"/>
                <a:cs typeface="+mn-cs"/>
              </a:rPr>
              <a:t> 708.2}</a:t>
            </a:r>
          </a:p>
          <a:p>
            <a:endParaRPr lang="en-US" sz="1200" kern="1200" dirty="0">
              <a:solidFill>
                <a:schemeClr val="tx1"/>
              </a:solidFill>
              <a:latin typeface="+mn-lt"/>
              <a:ea typeface="+mn-ea"/>
              <a:cs typeface="+mn-cs"/>
            </a:endParaRPr>
          </a:p>
          <a:p>
            <a:r>
              <a:rPr lang="en-US" sz="1200" kern="1200" dirty="0">
                <a:solidFill>
                  <a:schemeClr val="tx1"/>
                </a:solidFill>
                <a:latin typeface="+mn-lt"/>
                <a:ea typeface="+mn-ea"/>
                <a:cs typeface="+mn-cs"/>
              </a:rPr>
              <a:t>As a nation, the people of Israel, while desiring the advent of the Messiah, were </a:t>
            </a:r>
            <a:r>
              <a:rPr lang="en-US" sz="1200" u="sng" kern="1200" dirty="0">
                <a:solidFill>
                  <a:schemeClr val="tx1"/>
                </a:solidFill>
                <a:latin typeface="+mn-lt"/>
                <a:ea typeface="+mn-ea"/>
                <a:cs typeface="+mn-cs"/>
              </a:rPr>
              <a:t>so far separated from God in heart and life</a:t>
            </a:r>
            <a:r>
              <a:rPr lang="en-US" sz="1200" kern="1200" dirty="0">
                <a:solidFill>
                  <a:schemeClr val="tx1"/>
                </a:solidFill>
                <a:latin typeface="+mn-lt"/>
                <a:ea typeface="+mn-ea"/>
                <a:cs typeface="+mn-cs"/>
              </a:rPr>
              <a:t> that they could have no true conception of the character or mission of the promised Redeemer... They looked for Messiah to come as a conqueror, to break every yoke, and exalt Israel to dominion over all nations. Thus Satan had succeeded in preparing the hearts of the people to reject the </a:t>
            </a:r>
            <a:r>
              <a:rPr lang="en-US" sz="1200" kern="1200" dirty="0" err="1">
                <a:solidFill>
                  <a:schemeClr val="tx1"/>
                </a:solidFill>
                <a:latin typeface="+mn-lt"/>
                <a:ea typeface="+mn-ea"/>
                <a:cs typeface="+mn-cs"/>
              </a:rPr>
              <a:t>Saviour</a:t>
            </a:r>
            <a:r>
              <a:rPr lang="en-US" sz="1200" kern="1200" dirty="0">
                <a:solidFill>
                  <a:schemeClr val="tx1"/>
                </a:solidFill>
                <a:latin typeface="+mn-lt"/>
                <a:ea typeface="+mn-ea"/>
                <a:cs typeface="+mn-cs"/>
              </a:rPr>
              <a:t> when He should appear. </a:t>
            </a:r>
            <a:r>
              <a:rPr lang="en-US" sz="1200" u="sng" kern="1200" dirty="0">
                <a:solidFill>
                  <a:schemeClr val="tx1"/>
                </a:solidFill>
                <a:latin typeface="+mn-lt"/>
                <a:ea typeface="+mn-ea"/>
                <a:cs typeface="+mn-cs"/>
              </a:rPr>
              <a:t>Their own pride of heart, and their false conceptions of His character and mission, would prevent them from honestly weighing the evidences of His </a:t>
            </a:r>
            <a:r>
              <a:rPr lang="en-US" sz="1200" u="sng" kern="1200" dirty="0" err="1">
                <a:solidFill>
                  <a:schemeClr val="tx1"/>
                </a:solidFill>
                <a:latin typeface="+mn-lt"/>
                <a:ea typeface="+mn-ea"/>
                <a:cs typeface="+mn-cs"/>
              </a:rPr>
              <a:t>Messiahship</a:t>
            </a:r>
            <a:r>
              <a:rPr lang="en-US" sz="1200" kern="1200" dirty="0">
                <a:solidFill>
                  <a:schemeClr val="tx1"/>
                </a:solidFill>
                <a:latin typeface="+mn-lt"/>
                <a:ea typeface="+mn-ea"/>
                <a:cs typeface="+mn-cs"/>
              </a:rPr>
              <a:t>. – {</a:t>
            </a:r>
            <a:r>
              <a:rPr lang="en-US" sz="1200" kern="1200" dirty="0" err="1">
                <a:solidFill>
                  <a:schemeClr val="tx1"/>
                </a:solidFill>
                <a:latin typeface="+mn-lt"/>
                <a:ea typeface="+mn-ea"/>
                <a:cs typeface="+mn-cs"/>
              </a:rPr>
              <a:t>PK</a:t>
            </a:r>
            <a:r>
              <a:rPr lang="en-US" sz="1200" kern="1200" dirty="0">
                <a:solidFill>
                  <a:schemeClr val="tx1"/>
                </a:solidFill>
                <a:latin typeface="+mn-lt"/>
                <a:ea typeface="+mn-ea"/>
                <a:cs typeface="+mn-cs"/>
              </a:rPr>
              <a:t> 709.2} – </a:t>
            </a:r>
            <a:endParaRPr lang="en-US" dirty="0"/>
          </a:p>
        </p:txBody>
      </p:sp>
      <p:sp>
        <p:nvSpPr>
          <p:cNvPr id="4" name="Slide Number Placeholder 3"/>
          <p:cNvSpPr>
            <a:spLocks noGrp="1"/>
          </p:cNvSpPr>
          <p:nvPr>
            <p:ph type="sldNum" sz="quarter" idx="10"/>
          </p:nvPr>
        </p:nvSpPr>
        <p:spPr/>
        <p:txBody>
          <a:bodyPr/>
          <a:lstStyle/>
          <a:p>
            <a:fld id="{6CA52ADD-A3B6-42D7-BA82-3BBE529F4B04}" type="slidenum">
              <a:rPr lang="en-US" smtClean="0"/>
              <a:pPr/>
              <a:t>28</a:t>
            </a:fld>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20000"/>
          </a:bodyPr>
          <a:lstStyle/>
          <a:p>
            <a:r>
              <a:rPr lang="en-US" sz="1000" b="1" kern="1200" dirty="0">
                <a:solidFill>
                  <a:schemeClr val="tx1"/>
                </a:solidFill>
                <a:latin typeface="+mn-lt"/>
                <a:ea typeface="+mn-ea"/>
                <a:cs typeface="+mn-cs"/>
              </a:rPr>
              <a:t>Read William Miller’s Dream:  Early Writings (1882)</a:t>
            </a:r>
            <a:r>
              <a:rPr lang="en-US" sz="1000" b="1" kern="1200" baseline="0" dirty="0">
                <a:solidFill>
                  <a:schemeClr val="tx1"/>
                </a:solidFill>
                <a:latin typeface="+mn-lt"/>
                <a:ea typeface="+mn-ea"/>
                <a:cs typeface="+mn-cs"/>
              </a:rPr>
              <a:t> pg 81-83</a:t>
            </a:r>
          </a:p>
          <a:p>
            <a:pPr>
              <a:buFont typeface="Arial" pitchFamily="34" charset="0"/>
              <a:buChar char="•"/>
            </a:pPr>
            <a:r>
              <a:rPr lang="en-US" sz="1000" kern="1200" dirty="0">
                <a:solidFill>
                  <a:schemeClr val="tx1"/>
                </a:solidFill>
                <a:latin typeface="+mn-lt"/>
                <a:ea typeface="+mn-ea"/>
                <a:cs typeface="+mn-cs"/>
              </a:rPr>
              <a:t> The</a:t>
            </a:r>
            <a:r>
              <a:rPr lang="en-US" sz="1000" kern="1200" baseline="0" dirty="0">
                <a:solidFill>
                  <a:schemeClr val="tx1"/>
                </a:solidFill>
                <a:latin typeface="+mn-lt"/>
                <a:ea typeface="+mn-ea"/>
                <a:cs typeface="+mn-cs"/>
              </a:rPr>
              <a:t> gems, coins and precious jewels in the gilded box are the gems of truth that were revealed by the LORD to His servants during the Judgment Hour Cry of AD1832-1844</a:t>
            </a:r>
          </a:p>
          <a:p>
            <a:pPr>
              <a:buFont typeface="Arial" pitchFamily="34" charset="0"/>
              <a:buChar char="•"/>
            </a:pPr>
            <a:r>
              <a:rPr lang="en-US" sz="1000" kern="1200" baseline="0" dirty="0">
                <a:solidFill>
                  <a:schemeClr val="tx1"/>
                </a:solidFill>
                <a:latin typeface="+mn-lt"/>
                <a:ea typeface="+mn-ea"/>
                <a:cs typeface="+mn-cs"/>
              </a:rPr>
              <a:t> The gems would be misused, mishandled, and scattered as the crowd gathered (as new people and leadership joined the Adventist Movement, many had little appreciation for the truths and efforts made during the era of the Judgment Hour Cry.  Inspiration would be questioned and established doctrinal truths would be cast aside)</a:t>
            </a:r>
          </a:p>
          <a:p>
            <a:pPr>
              <a:buFont typeface="Arial" pitchFamily="34" charset="0"/>
              <a:buChar char="•"/>
            </a:pPr>
            <a:r>
              <a:rPr lang="en-US" sz="1000" kern="1200" baseline="0" dirty="0">
                <a:solidFill>
                  <a:schemeClr val="tx1"/>
                </a:solidFill>
                <a:latin typeface="+mn-lt"/>
                <a:ea typeface="+mn-ea"/>
                <a:cs typeface="+mn-cs"/>
              </a:rPr>
              <a:t> The gems of truth would be replaced by counterfeit gems and covered over by debris.  The prophecies would become as a book that is sealed (Isaiah 29:9-12)</a:t>
            </a:r>
          </a:p>
          <a:p>
            <a:pPr>
              <a:buFont typeface="Arial" pitchFamily="34" charset="0"/>
              <a:buChar char="•"/>
            </a:pPr>
            <a:r>
              <a:rPr lang="en-US" sz="1000" kern="1200" baseline="0" dirty="0">
                <a:solidFill>
                  <a:schemeClr val="tx1"/>
                </a:solidFill>
                <a:latin typeface="+mn-lt"/>
                <a:ea typeface="+mn-ea"/>
                <a:cs typeface="+mn-cs"/>
              </a:rPr>
              <a:t> Only when the man of God begins to “sigh and cry” for the condition of the people (none righteous or worthy) and for God’s honor, that His truths were being scattered (books are sealed), does the Dirt-brush Man appear (see Ezekiel 9:4; Revelation 5:1-10)</a:t>
            </a:r>
          </a:p>
          <a:p>
            <a:pPr>
              <a:buFont typeface="Arial" pitchFamily="34" charset="0"/>
              <a:buChar char="•"/>
            </a:pPr>
            <a:r>
              <a:rPr lang="en-US" sz="1000" kern="1200" baseline="0" dirty="0">
                <a:solidFill>
                  <a:schemeClr val="tx1"/>
                </a:solidFill>
                <a:latin typeface="+mn-lt"/>
                <a:ea typeface="+mn-ea"/>
                <a:cs typeface="+mn-cs"/>
              </a:rPr>
              <a:t> The Dirt-brush Man (Jesus), will restore the mangled box with a larger box for storing even more gems of truth than before.  Jesus will restore the lost and misused gems to their rightful place.  Jesus will add more gems of truth to the former, re-established gems, as the paths of the just grows brighter and brighter unto the perfect day (Proverbs 4:18; Isaiah 30:26)</a:t>
            </a:r>
            <a:endParaRPr lang="en-US" sz="1000" kern="1200" dirty="0">
              <a:solidFill>
                <a:schemeClr val="tx1"/>
              </a:solidFill>
              <a:latin typeface="+mn-lt"/>
              <a:ea typeface="+mn-ea"/>
              <a:cs typeface="+mn-cs"/>
            </a:endParaRPr>
          </a:p>
          <a:p>
            <a:endParaRPr lang="en-US" sz="1000" dirty="0"/>
          </a:p>
          <a:p>
            <a:pPr marL="0" marR="0" indent="0" algn="l" defTabSz="914400" rtl="0" eaLnBrk="1" fontAlgn="auto" latinLnBrk="0" hangingPunct="1">
              <a:lnSpc>
                <a:spcPct val="100000"/>
              </a:lnSpc>
              <a:spcBef>
                <a:spcPts val="0"/>
              </a:spcBef>
              <a:spcAft>
                <a:spcPts val="0"/>
              </a:spcAft>
              <a:buClrTx/>
              <a:buSzTx/>
              <a:buFontTx/>
              <a:buNone/>
              <a:tabLst/>
              <a:defRPr/>
            </a:pPr>
            <a:r>
              <a:rPr lang="en-US" sz="1000" dirty="0"/>
              <a:t>The enemy of souls has sought to bring in the supposition that a great reformation was to take place among Seventh-day Adventists, and that this reformation would consist in giving up the doctrines which stand as the pillars of our faith, and engaging in a process of reorganization. Were this reformation to take place, what would result? The principles of truth that God in His wisdom has given to the remnant church, would be discarded. Our religion would be changed. The fundamental principles that have sustained the work for the last fifty years would be accounted as error. A new organization would be established. Books of a new order would be written. A system of intellectual philosophy would be introduced. The founders of this system would go into the cities, and do a</a:t>
            </a:r>
            <a:r>
              <a:rPr lang="en-US" sz="1000" baseline="0" dirty="0"/>
              <a:t> </a:t>
            </a:r>
            <a:r>
              <a:rPr lang="en-US" sz="1000" dirty="0"/>
              <a:t>wonderful work. The Sabbath of course, would be lightly regarded, as also the God who created it. Nothing would be allowed to stand in the way of the new movement. The leaders would teach that virtue is better than vice, but God being removed, they would place their dependence on human power, which, without God, is worthless. Their foundation would be built on the sand, and storm and tempest would sweep away the structure. {1SM 204}</a:t>
            </a:r>
          </a:p>
          <a:p>
            <a:endParaRPr lang="en-US" sz="1000" dirty="0"/>
          </a:p>
          <a:p>
            <a:r>
              <a:rPr lang="en-US" sz="1000" b="1" dirty="0"/>
              <a:t>AN</a:t>
            </a:r>
            <a:r>
              <a:rPr lang="en-US" sz="1000" b="1" baseline="0" dirty="0"/>
              <a:t> </a:t>
            </a:r>
            <a:r>
              <a:rPr lang="en-US" sz="1000" b="1" dirty="0"/>
              <a:t>AMAZING COINCIDENCE</a:t>
            </a:r>
            <a:r>
              <a:rPr lang="en-US" sz="1000" dirty="0"/>
              <a:t>:  God foresaw the formal scattering</a:t>
            </a:r>
            <a:r>
              <a:rPr lang="en-US" sz="1000" baseline="0" dirty="0"/>
              <a:t> of Adventism (the church of Philadelphia becomes the church of Laodicea) in AD1863 through compromise, conformity to the world, ungodly pressure and rebellion so He gave warning through His servant William Miller.  It is not until 1989, the “Modern Time of the End”, when God would “unseal” a prophetic vision (Daniel 11:40), bring an increase of knowledge, and give the starting points for chains of truth to be re-discovered by the </a:t>
            </a:r>
            <a:r>
              <a:rPr lang="en-US" sz="1000" baseline="0" dirty="0" err="1"/>
              <a:t>Laodicean</a:t>
            </a:r>
            <a:r>
              <a:rPr lang="en-US" sz="1000" baseline="0" dirty="0"/>
              <a:t> church.  Though “there should be time no longer” (Revelation 10:6) it is an amazing coincidence that Miller’s dream dealt with precious gems of truth and coins while the duration for the “time of scattering for Adventism” is 126years... Recall that 126 shekels (coins) equals </a:t>
            </a:r>
            <a:r>
              <a:rPr lang="en-US" sz="1000" b="1" i="1" baseline="0" dirty="0"/>
              <a:t>2,520 </a:t>
            </a:r>
            <a:r>
              <a:rPr lang="en-US" sz="1000" b="1" i="1" baseline="0" dirty="0" err="1"/>
              <a:t>Gerahs</a:t>
            </a:r>
            <a:r>
              <a:rPr lang="en-US" sz="1000" b="1" i="1" baseline="0" dirty="0"/>
              <a:t> </a:t>
            </a:r>
            <a:r>
              <a:rPr lang="en-US" sz="1000" baseline="0" dirty="0"/>
              <a:t>(coins) [Exodus 30:13 – See Daniel Chapter 5 study – “Fall of a Great Empire”]. </a:t>
            </a:r>
            <a:r>
              <a:rPr lang="en-US" sz="1000" baseline="0" dirty="0">
                <a:sym typeface="Wingdings" pitchFamily="2" charset="2"/>
              </a:rPr>
              <a:t></a:t>
            </a:r>
          </a:p>
          <a:p>
            <a:endParaRPr lang="en-US" sz="1000" baseline="0" dirty="0">
              <a:sym typeface="Wingdings" pitchFamily="2" charset="2"/>
            </a:endParaRPr>
          </a:p>
        </p:txBody>
      </p:sp>
      <p:sp>
        <p:nvSpPr>
          <p:cNvPr id="4" name="Slide Number Placeholder 3"/>
          <p:cNvSpPr>
            <a:spLocks noGrp="1"/>
          </p:cNvSpPr>
          <p:nvPr>
            <p:ph type="sldNum" sz="quarter" idx="10"/>
          </p:nvPr>
        </p:nvSpPr>
        <p:spPr/>
        <p:txBody>
          <a:bodyPr/>
          <a:lstStyle/>
          <a:p>
            <a:fld id="{6CA52ADD-A3B6-42D7-BA82-3BBE529F4B04}" type="slidenum">
              <a:rPr lang="en-US" smtClean="0"/>
              <a:pPr/>
              <a:t>29</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CA52ADD-A3B6-42D7-BA82-3BBE529F4B04}" type="slidenum">
              <a:rPr lang="en-US" smtClean="0"/>
              <a:pPr/>
              <a:t>3</a:t>
            </a:fld>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CA52ADD-A3B6-42D7-BA82-3BBE529F4B04}" type="slidenum">
              <a:rPr lang="en-US" smtClean="0"/>
              <a:pPr/>
              <a:t>30</a:t>
            </a:fld>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Both John</a:t>
            </a:r>
            <a:r>
              <a:rPr lang="en-US" baseline="0" dirty="0"/>
              <a:t> the Baptist and Jesus were intimately familiar with God’s Everlasting Covenant (Genesis 3:15), identifying two classes of people, one of which would be labeled the “seed of the serpent”.  It is no wonder therefore, that John called the leadership and the people of Israel at his time a “generation of vipers” (See Isaiah 1:3, 4).  Further, John and Jesus understood the prophecies of Daniel and sought to bring final words of warning [“flee from the wrath to come”] to a people whose probation was soon to close, the lost sheep of the house of Israel.  Jesus would “confirm the covenant with many for one week” as the final seven years of the 490year probationary period drew to its end (Daniel 9:27).  </a:t>
            </a:r>
            <a:endParaRPr lang="en-US" dirty="0"/>
          </a:p>
        </p:txBody>
      </p:sp>
      <p:sp>
        <p:nvSpPr>
          <p:cNvPr id="4" name="Slide Number Placeholder 3"/>
          <p:cNvSpPr>
            <a:spLocks noGrp="1"/>
          </p:cNvSpPr>
          <p:nvPr>
            <p:ph type="sldNum" sz="quarter" idx="10"/>
          </p:nvPr>
        </p:nvSpPr>
        <p:spPr/>
        <p:txBody>
          <a:bodyPr/>
          <a:lstStyle/>
          <a:p>
            <a:fld id="{6CA52ADD-A3B6-42D7-BA82-3BBE529F4B04}" type="slidenum">
              <a:rPr lang="en-US" smtClean="0"/>
              <a:pPr/>
              <a:t>31</a:t>
            </a:fld>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u="sng" dirty="0"/>
              <a:t>The 70</a:t>
            </a:r>
            <a:r>
              <a:rPr lang="en-US" b="1" u="sng" baseline="30000" dirty="0"/>
              <a:t>th</a:t>
            </a:r>
            <a:r>
              <a:rPr lang="en-US" b="1" u="sng" baseline="0" dirty="0"/>
              <a:t> Week</a:t>
            </a:r>
          </a:p>
          <a:p>
            <a:pPr marL="228600" indent="-228600">
              <a:buFont typeface="+mj-lt"/>
              <a:buAutoNum type="arabicPeriod"/>
            </a:pPr>
            <a:r>
              <a:rPr lang="en-US" dirty="0"/>
              <a:t> Jesus is baptized at the age of 30 in the Jordan river by John the Baptist in the Fall of 27AD (Dan 9:24, 25)</a:t>
            </a:r>
          </a:p>
          <a:p>
            <a:pPr marL="228600" indent="-228600">
              <a:buFont typeface="+mj-lt"/>
              <a:buAutoNum type="arabicPeriod"/>
            </a:pPr>
            <a:r>
              <a:rPr lang="en-US" dirty="0"/>
              <a:t>Jesus’ ministry</a:t>
            </a:r>
            <a:r>
              <a:rPr lang="en-US" baseline="0" dirty="0"/>
              <a:t> ends abruptly after 3.5years as He is “cut-off, but not for Himself”, in the middle of this final week,  causing the “sacrifices and oblations to cease” (Daniel 9:26, 27)</a:t>
            </a:r>
          </a:p>
          <a:p>
            <a:pPr marL="228600" indent="-228600">
              <a:buFont typeface="+mj-lt"/>
              <a:buAutoNum type="arabicPeriod"/>
            </a:pPr>
            <a:r>
              <a:rPr lang="en-US" baseline="0" dirty="0"/>
              <a:t>Jesus would “confirm the covenant with many” [the Nation of Israel] for an additional 3.5years until the stoning of Stephen in AD34 (Daniel 9:27).  Israel’s probation would end and it would lose  (be scattered) its chosen status as God’s ambassadors to the world.  The Christian church, built-upon Jesus and raised up through the ministry of the Apostles would be gathered in and assume the honorable position</a:t>
            </a:r>
            <a:endParaRPr lang="en-US" dirty="0"/>
          </a:p>
        </p:txBody>
      </p:sp>
      <p:sp>
        <p:nvSpPr>
          <p:cNvPr id="4" name="Slide Number Placeholder 3"/>
          <p:cNvSpPr>
            <a:spLocks noGrp="1"/>
          </p:cNvSpPr>
          <p:nvPr>
            <p:ph type="sldNum" sz="quarter" idx="10"/>
          </p:nvPr>
        </p:nvSpPr>
        <p:spPr/>
        <p:txBody>
          <a:bodyPr/>
          <a:lstStyle/>
          <a:p>
            <a:fld id="{6CA52ADD-A3B6-42D7-BA82-3BBE529F4B04}" type="slidenum">
              <a:rPr lang="en-US" smtClean="0"/>
              <a:pPr/>
              <a:t>32</a:t>
            </a:fld>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a:t>A sign, perceptible to the senses, has been given to the last generation of Adventism (similar to the experience of Early Adventism and every preceding generation), stating that the time of our visitation is at hand.  Let us consider the “works” of revival and reformation required to be among those counted to receive the seal of God.  </a:t>
            </a:r>
          </a:p>
          <a:p>
            <a:endParaRPr lang="en-US" baseline="0" dirty="0"/>
          </a:p>
          <a:p>
            <a:r>
              <a:rPr lang="en-US" b="1" dirty="0"/>
              <a:t>{21MR 437.1, 2} </a:t>
            </a:r>
            <a:r>
              <a:rPr lang="en-US" dirty="0"/>
              <a:t>All the messages given from 1840-1844 are to be made forcible now, for there are many people who have lost their bearings. The messages are to go to all the churches.  </a:t>
            </a:r>
          </a:p>
          <a:p>
            <a:r>
              <a:rPr lang="en-US" dirty="0"/>
              <a:t>     Christ said, "Blessed are your eyes, for they see; and your ears, for they hear. For verily I say unto you, That many prophets and righteous men have desired to see those things which ye see, and have not seen them; and to hear those things which ye hear, and have not heard them" [Matthew 13:16, 17]. Blessed are the eyes which saw the things that were seen in 1843 and 1844.  </a:t>
            </a:r>
          </a:p>
        </p:txBody>
      </p:sp>
      <p:sp>
        <p:nvSpPr>
          <p:cNvPr id="4" name="Slide Number Placeholder 3"/>
          <p:cNvSpPr>
            <a:spLocks noGrp="1"/>
          </p:cNvSpPr>
          <p:nvPr>
            <p:ph type="sldNum" sz="quarter" idx="10"/>
          </p:nvPr>
        </p:nvSpPr>
        <p:spPr/>
        <p:txBody>
          <a:bodyPr/>
          <a:lstStyle/>
          <a:p>
            <a:fld id="{6CA52ADD-A3B6-42D7-BA82-3BBE529F4B04}" type="slidenum">
              <a:rPr lang="en-US" smtClean="0"/>
              <a:pPr/>
              <a:t>33</a:t>
            </a:fld>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7500" lnSpcReduction="20000"/>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50" kern="1200" dirty="0">
                <a:solidFill>
                  <a:schemeClr val="tx1"/>
                </a:solidFill>
                <a:latin typeface="+mn-lt"/>
                <a:ea typeface="+mn-ea"/>
                <a:cs typeface="+mn-cs"/>
              </a:rPr>
              <a:t>“And also I have </a:t>
            </a:r>
            <a:r>
              <a:rPr lang="en-US" sz="1050" kern="1200" dirty="0" err="1">
                <a:solidFill>
                  <a:schemeClr val="tx1"/>
                </a:solidFill>
                <a:latin typeface="+mn-lt"/>
                <a:ea typeface="+mn-ea"/>
                <a:cs typeface="+mn-cs"/>
              </a:rPr>
              <a:t>withholden</a:t>
            </a:r>
            <a:r>
              <a:rPr lang="en-US" sz="1050" kern="1200" dirty="0">
                <a:solidFill>
                  <a:schemeClr val="tx1"/>
                </a:solidFill>
                <a:latin typeface="+mn-lt"/>
                <a:ea typeface="+mn-ea"/>
                <a:cs typeface="+mn-cs"/>
              </a:rPr>
              <a:t> the rain from you, when [there were] yet three months to the harvest: and </a:t>
            </a:r>
            <a:r>
              <a:rPr lang="en-US" sz="1050" u="sng" kern="1200" dirty="0">
                <a:solidFill>
                  <a:schemeClr val="tx1"/>
                </a:solidFill>
                <a:latin typeface="+mn-lt"/>
                <a:ea typeface="+mn-ea"/>
                <a:cs typeface="+mn-cs"/>
              </a:rPr>
              <a:t>I caused it to rain upon one city, and caused it not to rain upon another city: one piece was rained upon, and the piece whereupon it rained not withered</a:t>
            </a:r>
            <a:r>
              <a:rPr lang="en-US" sz="1050" kern="1200" dirty="0">
                <a:solidFill>
                  <a:schemeClr val="tx1"/>
                </a:solidFill>
                <a:latin typeface="+mn-lt"/>
                <a:ea typeface="+mn-ea"/>
                <a:cs typeface="+mn-cs"/>
              </a:rPr>
              <a:t>.” Amos 4:7</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050" kern="1200" dirty="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050" kern="1200" dirty="0">
                <a:solidFill>
                  <a:schemeClr val="tx1"/>
                </a:solidFill>
                <a:latin typeface="+mn-lt"/>
                <a:ea typeface="+mn-ea"/>
                <a:cs typeface="+mn-cs"/>
              </a:rPr>
              <a:t>“And it shall come to pass in that day, [that] the LORD shall beat off from the channel of the river unto the stream of Egypt, and </a:t>
            </a:r>
            <a:r>
              <a:rPr lang="en-US" sz="1050" u="sng" kern="1200" dirty="0">
                <a:solidFill>
                  <a:schemeClr val="tx1"/>
                </a:solidFill>
                <a:latin typeface="+mn-lt"/>
                <a:ea typeface="+mn-ea"/>
                <a:cs typeface="+mn-cs"/>
              </a:rPr>
              <a:t>ye shall be gathered one by one</a:t>
            </a:r>
            <a:r>
              <a:rPr lang="en-US" sz="1050" kern="1200" dirty="0">
                <a:solidFill>
                  <a:schemeClr val="tx1"/>
                </a:solidFill>
                <a:latin typeface="+mn-lt"/>
                <a:ea typeface="+mn-ea"/>
                <a:cs typeface="+mn-cs"/>
              </a:rPr>
              <a:t>, O ye children of Israel.”  Isaiah 27:12</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050" kern="1200" dirty="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050" b="1" kern="1200" dirty="0">
                <a:solidFill>
                  <a:schemeClr val="tx1"/>
                </a:solidFill>
                <a:latin typeface="+mn-lt"/>
                <a:ea typeface="+mn-ea"/>
                <a:cs typeface="+mn-cs"/>
              </a:rPr>
              <a:t>Two Classes Illustrated (Acts</a:t>
            </a:r>
            <a:r>
              <a:rPr lang="en-US" sz="1050" b="1" kern="1200" baseline="0" dirty="0">
                <a:solidFill>
                  <a:schemeClr val="tx1"/>
                </a:solidFill>
                <a:latin typeface="+mn-lt"/>
                <a:ea typeface="+mn-ea"/>
                <a:cs typeface="+mn-cs"/>
              </a:rPr>
              <a:t> 2:1-20)</a:t>
            </a:r>
            <a:r>
              <a:rPr lang="en-US" sz="1050" b="1" kern="1200" dirty="0">
                <a:solidFill>
                  <a:schemeClr val="tx1"/>
                </a:solidFill>
                <a:latin typeface="+mn-lt"/>
                <a:ea typeface="+mn-ea"/>
                <a:cs typeface="+mn-cs"/>
              </a:rPr>
              <a:t>:</a:t>
            </a:r>
          </a:p>
          <a:p>
            <a:pPr marL="685800" marR="0" lvl="1"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050" b="0" u="sng" kern="1200" dirty="0">
                <a:solidFill>
                  <a:schemeClr val="tx1"/>
                </a:solidFill>
                <a:latin typeface="+mn-lt"/>
                <a:ea typeface="+mn-ea"/>
                <a:cs typeface="+mn-cs"/>
              </a:rPr>
              <a:t>Recipients</a:t>
            </a:r>
            <a:r>
              <a:rPr lang="en-US" sz="1050" b="0" u="sng" kern="1200" baseline="0" dirty="0">
                <a:solidFill>
                  <a:schemeClr val="tx1"/>
                </a:solidFill>
                <a:latin typeface="+mn-lt"/>
                <a:ea typeface="+mn-ea"/>
                <a:cs typeface="+mn-cs"/>
              </a:rPr>
              <a:t> of the Rain</a:t>
            </a:r>
            <a:r>
              <a:rPr lang="en-US" sz="1050" b="0" kern="1200" baseline="0" dirty="0">
                <a:solidFill>
                  <a:schemeClr val="tx1"/>
                </a:solidFill>
                <a:latin typeface="+mn-lt"/>
                <a:ea typeface="+mn-ea"/>
                <a:cs typeface="+mn-cs"/>
              </a:rPr>
              <a:t>:  “And there were dwelling at Jerusalem Jews, </a:t>
            </a:r>
            <a:r>
              <a:rPr lang="en-US" sz="1050" b="0" u="sng" kern="1200" baseline="0" dirty="0">
                <a:solidFill>
                  <a:schemeClr val="tx1"/>
                </a:solidFill>
                <a:latin typeface="+mn-lt"/>
                <a:ea typeface="+mn-ea"/>
                <a:cs typeface="+mn-cs"/>
              </a:rPr>
              <a:t>devout men</a:t>
            </a:r>
            <a:r>
              <a:rPr lang="en-US" sz="1050" b="0" kern="1200" baseline="0" dirty="0">
                <a:solidFill>
                  <a:schemeClr val="tx1"/>
                </a:solidFill>
                <a:latin typeface="+mn-lt"/>
                <a:ea typeface="+mn-ea"/>
                <a:cs typeface="+mn-cs"/>
              </a:rPr>
              <a:t>, out of every nation under heaven.  Now when this was noised abroad, the multitude came together, and were confounded, because that every man heard them speak in his own language.  And they were all amazed and </a:t>
            </a:r>
            <a:r>
              <a:rPr lang="en-US" sz="1050" b="0" kern="1200" baseline="0" dirty="0" err="1">
                <a:solidFill>
                  <a:schemeClr val="tx1"/>
                </a:solidFill>
                <a:latin typeface="+mn-lt"/>
                <a:ea typeface="+mn-ea"/>
                <a:cs typeface="+mn-cs"/>
              </a:rPr>
              <a:t>marvelled</a:t>
            </a:r>
            <a:r>
              <a:rPr lang="en-US" sz="1050" b="0" kern="1200" baseline="0" dirty="0">
                <a:solidFill>
                  <a:schemeClr val="tx1"/>
                </a:solidFill>
                <a:latin typeface="+mn-lt"/>
                <a:ea typeface="+mn-ea"/>
                <a:cs typeface="+mn-cs"/>
              </a:rPr>
              <a:t>, saying one to another, Behold, are not all these which speak </a:t>
            </a:r>
            <a:r>
              <a:rPr lang="en-US" sz="1050" b="0" kern="1200" baseline="0" dirty="0" err="1">
                <a:solidFill>
                  <a:schemeClr val="tx1"/>
                </a:solidFill>
                <a:latin typeface="+mn-lt"/>
                <a:ea typeface="+mn-ea"/>
                <a:cs typeface="+mn-cs"/>
              </a:rPr>
              <a:t>Galilaeans</a:t>
            </a:r>
            <a:r>
              <a:rPr lang="en-US" sz="1050" b="0" kern="1200" baseline="0" dirty="0">
                <a:solidFill>
                  <a:schemeClr val="tx1"/>
                </a:solidFill>
                <a:latin typeface="+mn-lt"/>
                <a:ea typeface="+mn-ea"/>
                <a:cs typeface="+mn-cs"/>
              </a:rPr>
              <a:t>?  And how hear we every man in our own tongue, wherein we were born?” Acts 2:5-8</a:t>
            </a:r>
          </a:p>
          <a:p>
            <a:pPr marL="685800" marR="0" lvl="1"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050" b="0" u="sng" kern="1200" baseline="0" dirty="0">
                <a:solidFill>
                  <a:schemeClr val="tx1"/>
                </a:solidFill>
                <a:latin typeface="+mn-lt"/>
                <a:ea typeface="+mn-ea"/>
                <a:cs typeface="+mn-cs"/>
              </a:rPr>
              <a:t>Those Without the Rain (Briers &amp; Thorns)</a:t>
            </a:r>
            <a:r>
              <a:rPr lang="en-US" sz="1050" b="0" kern="1200" baseline="0" dirty="0">
                <a:solidFill>
                  <a:schemeClr val="tx1"/>
                </a:solidFill>
                <a:latin typeface="+mn-lt"/>
                <a:ea typeface="+mn-ea"/>
                <a:cs typeface="+mn-cs"/>
              </a:rPr>
              <a:t>: “And they were all amazed, and were in doubt, saying one to another, What </a:t>
            </a:r>
            <a:r>
              <a:rPr lang="en-US" sz="1050" b="0" kern="1200" baseline="0" dirty="0" err="1">
                <a:solidFill>
                  <a:schemeClr val="tx1"/>
                </a:solidFill>
                <a:latin typeface="+mn-lt"/>
                <a:ea typeface="+mn-ea"/>
                <a:cs typeface="+mn-cs"/>
              </a:rPr>
              <a:t>meaneth</a:t>
            </a:r>
            <a:r>
              <a:rPr lang="en-US" sz="1050" b="0" kern="1200" baseline="0" dirty="0">
                <a:solidFill>
                  <a:schemeClr val="tx1"/>
                </a:solidFill>
                <a:latin typeface="+mn-lt"/>
                <a:ea typeface="+mn-ea"/>
                <a:cs typeface="+mn-cs"/>
              </a:rPr>
              <a:t> this?  Others mocking said, These men are full of new wine.” Acts 2:12-13</a:t>
            </a:r>
            <a:endParaRPr lang="en-US" sz="1050" b="0" kern="1200" dirty="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050" kern="1200" dirty="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050" b="1" kern="1200" dirty="0">
                <a:solidFill>
                  <a:schemeClr val="tx1"/>
                </a:solidFill>
                <a:latin typeface="+mn-lt"/>
                <a:ea typeface="+mn-ea"/>
                <a:cs typeface="+mn-cs"/>
              </a:rPr>
              <a:t>Faith I Live By (pg 333, 334) </a:t>
            </a:r>
            <a:r>
              <a:rPr lang="en-US" sz="1050" kern="1200" dirty="0">
                <a:solidFill>
                  <a:schemeClr val="tx1"/>
                </a:solidFill>
                <a:latin typeface="+mn-lt"/>
                <a:ea typeface="+mn-ea"/>
                <a:cs typeface="+mn-cs"/>
              </a:rPr>
              <a:t>- "While we cherish the blessing of the early rain, we must not, on the other hand, lose sight of the fact that without the latter rain, to fill out the ears and ripen the grain, the harvest will not be ready for the sickle, and the labor of the </a:t>
            </a:r>
            <a:r>
              <a:rPr lang="en-US" sz="1050" kern="1200" dirty="0" err="1">
                <a:solidFill>
                  <a:schemeClr val="tx1"/>
                </a:solidFill>
                <a:latin typeface="+mn-lt"/>
                <a:ea typeface="+mn-ea"/>
                <a:cs typeface="+mn-cs"/>
              </a:rPr>
              <a:t>sower</a:t>
            </a:r>
            <a:r>
              <a:rPr lang="en-US" sz="1050" kern="1200" dirty="0">
                <a:solidFill>
                  <a:schemeClr val="tx1"/>
                </a:solidFill>
                <a:latin typeface="+mn-lt"/>
                <a:ea typeface="+mn-ea"/>
                <a:cs typeface="+mn-cs"/>
              </a:rPr>
              <a:t> will have been in vain. Divine grace is needed at the beginning, divine grace at every step of advance, and divine grace alone can complete the work. . . . There must be no neglect of the grace represented by the former rain. </a:t>
            </a:r>
            <a:r>
              <a:rPr lang="en-US" sz="1050" b="1" kern="1200" dirty="0">
                <a:solidFill>
                  <a:schemeClr val="tx1"/>
                </a:solidFill>
                <a:latin typeface="+mn-lt"/>
                <a:ea typeface="+mn-ea"/>
                <a:cs typeface="+mn-cs"/>
              </a:rPr>
              <a:t>Only those who are living up to the light they have, will receive greater light. Unless we are daily advancing in the exemplification of the active Christian virtues, </a:t>
            </a:r>
            <a:r>
              <a:rPr lang="en-US" sz="1050" b="1" u="sng" kern="1200" dirty="0">
                <a:solidFill>
                  <a:schemeClr val="tx1"/>
                </a:solidFill>
                <a:latin typeface="+mn-lt"/>
                <a:ea typeface="+mn-ea"/>
                <a:cs typeface="+mn-cs"/>
              </a:rPr>
              <a:t>we shall not recognize the manifestations of the Holy Spirit in the latter rain. It may be falling on hearts all around us, but we shall not discern or receive it</a:t>
            </a:r>
            <a:r>
              <a:rPr lang="en-US" sz="1050" kern="1200" dirty="0">
                <a:solidFill>
                  <a:schemeClr val="tx1"/>
                </a:solidFill>
                <a:latin typeface="+mn-lt"/>
                <a:ea typeface="+mn-ea"/>
                <a:cs typeface="+mn-cs"/>
              </a:rPr>
              <a:t>.”</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050" kern="1200" dirty="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050" b="1" kern="1200" dirty="0">
                <a:solidFill>
                  <a:schemeClr val="tx1"/>
                </a:solidFill>
                <a:latin typeface="+mn-lt"/>
                <a:ea typeface="+mn-ea"/>
                <a:cs typeface="+mn-cs"/>
              </a:rPr>
              <a:t>Settling into the Truth Intellectually</a:t>
            </a:r>
            <a:r>
              <a:rPr lang="en-US" sz="1050" b="1" kern="1200" baseline="0" dirty="0">
                <a:solidFill>
                  <a:schemeClr val="tx1"/>
                </a:solidFill>
                <a:latin typeface="+mn-lt"/>
                <a:ea typeface="+mn-ea"/>
                <a:cs typeface="+mn-cs"/>
              </a:rPr>
              <a:t> &amp; Spiritually:</a:t>
            </a:r>
            <a:endParaRPr lang="en-US" sz="1050" b="1" kern="1200" dirty="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050" kern="1200" dirty="0">
                <a:solidFill>
                  <a:schemeClr val="tx1"/>
                </a:solidFill>
                <a:latin typeface="+mn-lt"/>
                <a:ea typeface="+mn-ea"/>
                <a:cs typeface="+mn-cs"/>
              </a:rPr>
              <a:t>“And the LORD said unto him, Go through the midst of the city, through the midst of Jerusalem, and </a:t>
            </a:r>
            <a:r>
              <a:rPr lang="en-US" sz="1050" u="sng" kern="1200" dirty="0">
                <a:solidFill>
                  <a:schemeClr val="tx1"/>
                </a:solidFill>
                <a:latin typeface="+mn-lt"/>
                <a:ea typeface="+mn-ea"/>
                <a:cs typeface="+mn-cs"/>
              </a:rPr>
              <a:t>set a mark upon the foreheads of the men that sigh and that cry for all the abominations that be done in the midst thereof</a:t>
            </a:r>
            <a:r>
              <a:rPr lang="en-US" sz="1050" kern="1200" dirty="0">
                <a:solidFill>
                  <a:schemeClr val="tx1"/>
                </a:solidFill>
                <a:latin typeface="+mn-lt"/>
                <a:ea typeface="+mn-ea"/>
                <a:cs typeface="+mn-cs"/>
              </a:rPr>
              <a:t>.” Ezekiel 9:4</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050" kern="1200" dirty="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050" kern="1200" dirty="0">
                <a:solidFill>
                  <a:schemeClr val="tx1"/>
                </a:solidFill>
                <a:latin typeface="+mn-lt"/>
                <a:ea typeface="+mn-ea"/>
                <a:cs typeface="+mn-cs"/>
              </a:rPr>
              <a:t>“Bind up the testimony, seal the law among my disciples.” Isaiah 8:16</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050" kern="1200" dirty="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050" kern="1200" dirty="0">
                <a:solidFill>
                  <a:schemeClr val="tx1"/>
                </a:solidFill>
                <a:latin typeface="+mn-lt"/>
                <a:ea typeface="+mn-ea"/>
                <a:cs typeface="+mn-cs"/>
              </a:rPr>
              <a:t>“For Ezra had prepared his heart to seek the law of the LORD, and to do [it], and to teach in Israel statutes and judgments.” Ezra 7:10</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050" kern="1200" dirty="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050" kern="1200" dirty="0">
                <a:solidFill>
                  <a:schemeClr val="tx1"/>
                </a:solidFill>
                <a:latin typeface="+mn-lt"/>
                <a:ea typeface="+mn-ea"/>
                <a:cs typeface="+mn-cs"/>
              </a:rPr>
              <a:t>“Ask ye of the LORD rain in the time of the latter rain; [so] the LORD shall make bright clouds, and give them showers of rain, to every one grass in the field.”  Zechariah 10:1</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050" kern="1200" dirty="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050" kern="1200" dirty="0">
                <a:solidFill>
                  <a:schemeClr val="tx1"/>
                </a:solidFill>
                <a:latin typeface="+mn-lt"/>
                <a:ea typeface="+mn-ea"/>
                <a:cs typeface="+mn-cs"/>
              </a:rPr>
              <a:t>“And I say unto you, Ask, and it shall be given you; seek, and ye shall find; knock, and it shall be opened unto you… If ye then, being evil, know how to give good gifts unto your children: how much more shall [your] heavenly Father give the Holy Spirit to them that ask him?” Luke 11:9-13</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050" kern="1200" dirty="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050" b="1" kern="1200" dirty="0">
                <a:solidFill>
                  <a:schemeClr val="tx1"/>
                </a:solidFill>
                <a:latin typeface="+mn-lt"/>
                <a:ea typeface="+mn-ea"/>
                <a:cs typeface="+mn-cs"/>
              </a:rPr>
              <a:t>Honey (God’s [Prophetic] Word/Message) Enlightens the Eyes Like Salve:</a:t>
            </a:r>
          </a:p>
          <a:p>
            <a:pPr marL="0" marR="0" indent="0" algn="l" defTabSz="914400" rtl="0" eaLnBrk="1" fontAlgn="auto" latinLnBrk="0" hangingPunct="1">
              <a:lnSpc>
                <a:spcPct val="100000"/>
              </a:lnSpc>
              <a:spcBef>
                <a:spcPts val="0"/>
              </a:spcBef>
              <a:spcAft>
                <a:spcPts val="0"/>
              </a:spcAft>
              <a:buClrTx/>
              <a:buSzTx/>
              <a:buFontTx/>
              <a:buNone/>
              <a:tabLst/>
              <a:defRPr/>
            </a:pPr>
            <a:r>
              <a:rPr lang="en-US" sz="1050" kern="1200" dirty="0">
                <a:solidFill>
                  <a:schemeClr val="tx1"/>
                </a:solidFill>
                <a:latin typeface="+mn-lt"/>
                <a:ea typeface="+mn-ea"/>
                <a:cs typeface="+mn-cs"/>
              </a:rPr>
              <a:t>“So I opened my mouth, and he caused me to </a:t>
            </a:r>
            <a:r>
              <a:rPr lang="en-US" sz="1050" u="sng" kern="1200" dirty="0">
                <a:solidFill>
                  <a:schemeClr val="tx1"/>
                </a:solidFill>
                <a:latin typeface="+mn-lt"/>
                <a:ea typeface="+mn-ea"/>
                <a:cs typeface="+mn-cs"/>
              </a:rPr>
              <a:t>eat that roll</a:t>
            </a:r>
            <a:r>
              <a:rPr lang="en-US" sz="1050" kern="1200" dirty="0">
                <a:solidFill>
                  <a:schemeClr val="tx1"/>
                </a:solidFill>
                <a:latin typeface="+mn-lt"/>
                <a:ea typeface="+mn-ea"/>
                <a:cs typeface="+mn-cs"/>
              </a:rPr>
              <a:t>. And he said unto me, Son of man, cause thy belly to eat, and fill thy bowels with this roll that I give thee. Then did I eat [it]; and </a:t>
            </a:r>
            <a:r>
              <a:rPr lang="en-US" sz="1050" u="sng" kern="1200" dirty="0">
                <a:solidFill>
                  <a:schemeClr val="tx1"/>
                </a:solidFill>
                <a:latin typeface="+mn-lt"/>
                <a:ea typeface="+mn-ea"/>
                <a:cs typeface="+mn-cs"/>
              </a:rPr>
              <a:t>it was in my mouth as honey for sweetness</a:t>
            </a:r>
            <a:r>
              <a:rPr lang="en-US" sz="1050" kern="1200" dirty="0">
                <a:solidFill>
                  <a:schemeClr val="tx1"/>
                </a:solidFill>
                <a:latin typeface="+mn-lt"/>
                <a:ea typeface="+mn-ea"/>
                <a:cs typeface="+mn-cs"/>
              </a:rPr>
              <a:t>.” Ezekiel 3:2, 3</a:t>
            </a:r>
          </a:p>
          <a:p>
            <a:pPr marL="0" marR="0" indent="0" algn="l" defTabSz="914400" rtl="0" eaLnBrk="1" fontAlgn="auto" latinLnBrk="0" hangingPunct="1">
              <a:lnSpc>
                <a:spcPct val="100000"/>
              </a:lnSpc>
              <a:spcBef>
                <a:spcPts val="0"/>
              </a:spcBef>
              <a:spcAft>
                <a:spcPts val="0"/>
              </a:spcAft>
              <a:buClrTx/>
              <a:buSzTx/>
              <a:buFontTx/>
              <a:buNone/>
              <a:tabLst/>
              <a:defRPr/>
            </a:pPr>
            <a:r>
              <a:rPr lang="en-US" sz="1050" kern="1200" dirty="0">
                <a:solidFill>
                  <a:schemeClr val="tx1"/>
                </a:solidFill>
                <a:latin typeface="+mn-lt"/>
                <a:ea typeface="+mn-ea"/>
                <a:cs typeface="+mn-cs"/>
              </a:rPr>
              <a:t>“But Jonathan heard not when his father charged the people with the oath: wherefore he put forth the end of the rod that [was] in his hand, and </a:t>
            </a:r>
            <a:r>
              <a:rPr lang="en-US" sz="1050" u="sng" kern="1200" dirty="0">
                <a:solidFill>
                  <a:schemeClr val="tx1"/>
                </a:solidFill>
                <a:latin typeface="+mn-lt"/>
                <a:ea typeface="+mn-ea"/>
                <a:cs typeface="+mn-cs"/>
              </a:rPr>
              <a:t>dipped it in an honeycomb, and put his hand to his mouth; and his eyes were enlightened</a:t>
            </a:r>
            <a:r>
              <a:rPr lang="en-US" sz="1050" kern="1200" dirty="0">
                <a:solidFill>
                  <a:schemeClr val="tx1"/>
                </a:solidFill>
                <a:latin typeface="+mn-lt"/>
                <a:ea typeface="+mn-ea"/>
                <a:cs typeface="+mn-cs"/>
              </a:rPr>
              <a:t>.”  1 Samuel 14:27</a:t>
            </a:r>
          </a:p>
          <a:p>
            <a:pPr marL="0" marR="0" indent="0" algn="l" defTabSz="914400" rtl="0" eaLnBrk="1" fontAlgn="auto" latinLnBrk="0" hangingPunct="1">
              <a:lnSpc>
                <a:spcPct val="100000"/>
              </a:lnSpc>
              <a:spcBef>
                <a:spcPts val="0"/>
              </a:spcBef>
              <a:spcAft>
                <a:spcPts val="0"/>
              </a:spcAft>
              <a:buClrTx/>
              <a:buSzTx/>
              <a:buFontTx/>
              <a:buNone/>
              <a:tabLst/>
              <a:defRPr/>
            </a:pPr>
            <a:r>
              <a:rPr lang="en-US" sz="1050" kern="1200" dirty="0">
                <a:solidFill>
                  <a:schemeClr val="tx1"/>
                </a:solidFill>
                <a:latin typeface="+mn-lt"/>
                <a:ea typeface="+mn-ea"/>
                <a:cs typeface="+mn-cs"/>
              </a:rPr>
              <a:t>“I counsel thee to buy of me gold tried in the fire, that thou </a:t>
            </a:r>
            <a:r>
              <a:rPr lang="en-US" sz="1050" kern="1200" dirty="0" err="1">
                <a:solidFill>
                  <a:schemeClr val="tx1"/>
                </a:solidFill>
                <a:latin typeface="+mn-lt"/>
                <a:ea typeface="+mn-ea"/>
                <a:cs typeface="+mn-cs"/>
              </a:rPr>
              <a:t>mayest</a:t>
            </a:r>
            <a:r>
              <a:rPr lang="en-US" sz="1050" kern="1200" dirty="0">
                <a:solidFill>
                  <a:schemeClr val="tx1"/>
                </a:solidFill>
                <a:latin typeface="+mn-lt"/>
                <a:ea typeface="+mn-ea"/>
                <a:cs typeface="+mn-cs"/>
              </a:rPr>
              <a:t> be rich; and white raiment, that thou </a:t>
            </a:r>
            <a:r>
              <a:rPr lang="en-US" sz="1050" kern="1200" dirty="0" err="1">
                <a:solidFill>
                  <a:schemeClr val="tx1"/>
                </a:solidFill>
                <a:latin typeface="+mn-lt"/>
                <a:ea typeface="+mn-ea"/>
                <a:cs typeface="+mn-cs"/>
              </a:rPr>
              <a:t>mayest</a:t>
            </a:r>
            <a:r>
              <a:rPr lang="en-US" sz="1050" kern="1200" dirty="0">
                <a:solidFill>
                  <a:schemeClr val="tx1"/>
                </a:solidFill>
                <a:latin typeface="+mn-lt"/>
                <a:ea typeface="+mn-ea"/>
                <a:cs typeface="+mn-cs"/>
              </a:rPr>
              <a:t> be clothed, and [that] the shame of thy nakedness do not appear; and </a:t>
            </a:r>
            <a:r>
              <a:rPr lang="en-US" sz="1050" u="sng" kern="1200" dirty="0">
                <a:solidFill>
                  <a:schemeClr val="tx1"/>
                </a:solidFill>
                <a:latin typeface="+mn-lt"/>
                <a:ea typeface="+mn-ea"/>
                <a:cs typeface="+mn-cs"/>
              </a:rPr>
              <a:t>anoint </a:t>
            </a:r>
            <a:r>
              <a:rPr lang="en-US" sz="1050" u="sng" kern="1200" dirty="0" err="1">
                <a:solidFill>
                  <a:schemeClr val="tx1"/>
                </a:solidFill>
                <a:latin typeface="+mn-lt"/>
                <a:ea typeface="+mn-ea"/>
                <a:cs typeface="+mn-cs"/>
              </a:rPr>
              <a:t>thine</a:t>
            </a:r>
            <a:r>
              <a:rPr lang="en-US" sz="1050" u="sng" kern="1200" dirty="0">
                <a:solidFill>
                  <a:schemeClr val="tx1"/>
                </a:solidFill>
                <a:latin typeface="+mn-lt"/>
                <a:ea typeface="+mn-ea"/>
                <a:cs typeface="+mn-cs"/>
              </a:rPr>
              <a:t> eyes with </a:t>
            </a:r>
            <a:r>
              <a:rPr lang="en-US" sz="1050" u="sng" kern="1200" dirty="0" err="1">
                <a:solidFill>
                  <a:schemeClr val="tx1"/>
                </a:solidFill>
                <a:latin typeface="+mn-lt"/>
                <a:ea typeface="+mn-ea"/>
                <a:cs typeface="+mn-cs"/>
              </a:rPr>
              <a:t>eyesalve</a:t>
            </a:r>
            <a:r>
              <a:rPr lang="en-US" sz="1050" u="sng" kern="1200" dirty="0">
                <a:solidFill>
                  <a:schemeClr val="tx1"/>
                </a:solidFill>
                <a:latin typeface="+mn-lt"/>
                <a:ea typeface="+mn-ea"/>
                <a:cs typeface="+mn-cs"/>
              </a:rPr>
              <a:t>, that thou </a:t>
            </a:r>
            <a:r>
              <a:rPr lang="en-US" sz="1050" u="sng" kern="1200" dirty="0" err="1">
                <a:solidFill>
                  <a:schemeClr val="tx1"/>
                </a:solidFill>
                <a:latin typeface="+mn-lt"/>
                <a:ea typeface="+mn-ea"/>
                <a:cs typeface="+mn-cs"/>
              </a:rPr>
              <a:t>mayest</a:t>
            </a:r>
            <a:r>
              <a:rPr lang="en-US" sz="1050" u="sng" kern="1200" dirty="0">
                <a:solidFill>
                  <a:schemeClr val="tx1"/>
                </a:solidFill>
                <a:latin typeface="+mn-lt"/>
                <a:ea typeface="+mn-ea"/>
                <a:cs typeface="+mn-cs"/>
              </a:rPr>
              <a:t> see</a:t>
            </a:r>
            <a:r>
              <a:rPr lang="en-US" sz="1050" kern="1200" dirty="0">
                <a:solidFill>
                  <a:schemeClr val="tx1"/>
                </a:solidFill>
                <a:latin typeface="+mn-lt"/>
                <a:ea typeface="+mn-ea"/>
                <a:cs typeface="+mn-cs"/>
              </a:rPr>
              <a:t>.” Revelation 3:18</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050" kern="1200" dirty="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050" kern="120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6CA52ADD-A3B6-42D7-BA82-3BBE529F4B04}" type="slidenum">
              <a:rPr lang="en-US" smtClean="0"/>
              <a:pPr/>
              <a:t>34</a:t>
            </a:fld>
            <a:endParaRPr 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In a special sense Seventh-day Adventists have been set in the world as watchmen and light bearers. To them has been entrusted the last warning for a perishing world. On them is shining wonderful light from the word of God. They have been given a work of the most solemn import--the proclamation of the first, second, and third angels' messages. There is no other work of so great importance. They are to allow nothing else to absorb their attention.  {9T 19.1} </a:t>
            </a:r>
          </a:p>
          <a:p>
            <a:endParaRPr lang="en-US" dirty="0"/>
          </a:p>
          <a:p>
            <a:r>
              <a:rPr lang="en-US" dirty="0"/>
              <a:t>So far as his opportunities extend, everyone who has received the light of truth is under the same responsibility as was the prophet of Israel to whom came the word: "Son of man, I have set thee a watchman unto the house of Israel; therefore thou </a:t>
            </a:r>
            <a:r>
              <a:rPr lang="en-US" dirty="0" err="1"/>
              <a:t>shalt</a:t>
            </a:r>
            <a:r>
              <a:rPr lang="en-US" dirty="0"/>
              <a:t> hear</a:t>
            </a:r>
            <a:r>
              <a:rPr lang="en-US" baseline="0" dirty="0"/>
              <a:t> </a:t>
            </a:r>
            <a:r>
              <a:rPr lang="en-US" dirty="0"/>
              <a:t>the word at My mouth, and warn them from Me. {9T 20.1} </a:t>
            </a:r>
          </a:p>
        </p:txBody>
      </p:sp>
      <p:sp>
        <p:nvSpPr>
          <p:cNvPr id="4" name="Slide Number Placeholder 3"/>
          <p:cNvSpPr>
            <a:spLocks noGrp="1"/>
          </p:cNvSpPr>
          <p:nvPr>
            <p:ph type="sldNum" sz="quarter" idx="10"/>
          </p:nvPr>
        </p:nvSpPr>
        <p:spPr/>
        <p:txBody>
          <a:bodyPr/>
          <a:lstStyle/>
          <a:p>
            <a:fld id="{6CA52ADD-A3B6-42D7-BA82-3BBE529F4B04}" type="slidenum">
              <a:rPr lang="en-US" smtClean="0"/>
              <a:pPr/>
              <a:t>35</a:t>
            </a:fld>
            <a:endParaRPr 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CA52ADD-A3B6-42D7-BA82-3BBE529F4B04}" type="slidenum">
              <a:rPr lang="en-US" smtClean="0"/>
              <a:pPr/>
              <a:t>36</a:t>
            </a:fld>
            <a:endParaRPr 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CA52ADD-A3B6-42D7-BA82-3BBE529F4B04}" type="slidenum">
              <a:rPr lang="en-US" smtClean="0"/>
              <a:pPr/>
              <a:t>37</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CA52ADD-A3B6-42D7-BA82-3BBE529F4B04}"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CA52ADD-A3B6-42D7-BA82-3BBE529F4B04}"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Daniel chapter 9 begins by stating that Daniel</a:t>
            </a:r>
            <a:r>
              <a:rPr lang="en-US" baseline="0" dirty="0"/>
              <a:t> “understood by </a:t>
            </a:r>
            <a:r>
              <a:rPr lang="en-US" b="1" u="sng" baseline="0" dirty="0"/>
              <a:t>books</a:t>
            </a:r>
            <a:r>
              <a:rPr lang="en-US" baseline="0" dirty="0"/>
              <a:t> the number of the years… in the desolations of Jerusalem” (Daniel 9:2).  Daniel was making diligent study of the books of the Law and of the Prophets when he understood the time and terms of the desolation of Israel.  By reviewing the prophecies of Jeremiah (Jeremiah 25:12; 29:10; 2 Chronicles 36:21), Daniel understood that Israel would be in captivity for 70years.  However,  it was only by studying the book of the Law of Moses, Leviticus, that Daniel understood the cause of the captivity and why it would last that time.  Further Daniel came to understand the terms for reconciliation with God so that He might look upon His people favorably and deliver them from their captivity (Leviticus 26:40-46).  </a:t>
            </a:r>
            <a:r>
              <a:rPr lang="en-US" b="1" baseline="0" dirty="0"/>
              <a:t>PLEASE READ Leviticus 25 and 26</a:t>
            </a:r>
            <a:r>
              <a:rPr lang="en-US" baseline="0" dirty="0"/>
              <a:t> at this time to understand the reason for Israel’s captivity, the details of their captivity and that which would be required to bring reconciliation to God and His Law.</a:t>
            </a:r>
          </a:p>
          <a:p>
            <a:r>
              <a:rPr lang="en-US" baseline="0" dirty="0"/>
              <a:t>   Daniel, acting as a proxy to the High Priest, understood what God required of His people to begin the process of restoration.  It was Daniel’s expressed purpose to fulfill these requirements on his behalf and that of his people corporately.   See Lesson #22 entitled </a:t>
            </a:r>
            <a:r>
              <a:rPr lang="en-US" b="1" baseline="0" dirty="0"/>
              <a:t>The Prayers of the Prophet </a:t>
            </a:r>
            <a:r>
              <a:rPr lang="en-US" baseline="0" dirty="0"/>
              <a:t>for more details.</a:t>
            </a:r>
          </a:p>
          <a:p>
            <a:r>
              <a:rPr lang="en-US" baseline="0" dirty="0"/>
              <a:t>    </a:t>
            </a:r>
            <a:endParaRPr lang="en-US" dirty="0"/>
          </a:p>
        </p:txBody>
      </p:sp>
      <p:sp>
        <p:nvSpPr>
          <p:cNvPr id="4" name="Slide Number Placeholder 3"/>
          <p:cNvSpPr>
            <a:spLocks noGrp="1"/>
          </p:cNvSpPr>
          <p:nvPr>
            <p:ph type="sldNum" sz="quarter" idx="10"/>
          </p:nvPr>
        </p:nvSpPr>
        <p:spPr/>
        <p:txBody>
          <a:bodyPr/>
          <a:lstStyle/>
          <a:p>
            <a:fld id="{6CA52ADD-A3B6-42D7-BA82-3BBE529F4B04}"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a:solidFill>
                  <a:schemeClr val="tx1"/>
                </a:solidFill>
                <a:latin typeface="+mn-lt"/>
                <a:ea typeface="+mn-ea"/>
                <a:cs typeface="+mn-cs"/>
              </a:rPr>
              <a:t>Recall that the prophet Daniel was given a detailed account of world empires and their reign in Chapter 8. However, the commencement of the “</a:t>
            </a:r>
            <a:r>
              <a:rPr lang="en-US" sz="1200" i="1" kern="1200" dirty="0">
                <a:solidFill>
                  <a:schemeClr val="tx1"/>
                </a:solidFill>
                <a:latin typeface="+mn-lt"/>
                <a:ea typeface="+mn-ea"/>
                <a:cs typeface="+mn-cs"/>
              </a:rPr>
              <a:t>2300-day</a:t>
            </a:r>
            <a:r>
              <a:rPr lang="en-US" sz="1200" kern="1200" dirty="0">
                <a:solidFill>
                  <a:schemeClr val="tx1"/>
                </a:solidFill>
                <a:latin typeface="+mn-lt"/>
                <a:ea typeface="+mn-ea"/>
                <a:cs typeface="+mn-cs"/>
              </a:rPr>
              <a:t>” period of Daniel 8:14 remained a question to be answered by the end of the chapter.  In His perfect wisdom, God provided the answer to Daniel in Chapter 9, through the angel Gabriel, in light of a parallel prophecy, given specifically for Daniel’s people, the Nation of Israel.  This parallel prophecy, spanning 70 prophetic weeks, or 490 literal years, would coincide with the start of the 2,300-day time prophecy and would be a subset of the larger prophecy.  The 70-week period served as a final probationary term for the Nation of Israel and included one of the most important prophecies in the entire Bible. In order to understand the interpretation of the concurrent prophecies, it is necessary to introduce another </a:t>
            </a:r>
            <a:r>
              <a:rPr lang="en-US" sz="1200" i="1" kern="1200" dirty="0">
                <a:solidFill>
                  <a:schemeClr val="tx1"/>
                </a:solidFill>
                <a:latin typeface="+mn-lt"/>
                <a:ea typeface="+mn-ea"/>
                <a:cs typeface="+mn-cs"/>
              </a:rPr>
              <a:t>Literary Tool and Principle </a:t>
            </a:r>
            <a:r>
              <a:rPr lang="en-US" sz="1200" kern="1200" dirty="0">
                <a:solidFill>
                  <a:schemeClr val="tx1"/>
                </a:solidFill>
                <a:latin typeface="+mn-lt"/>
                <a:ea typeface="+mn-ea"/>
                <a:cs typeface="+mn-cs"/>
              </a:rPr>
              <a:t>used in other areas of the Bible.</a:t>
            </a:r>
          </a:p>
          <a:p>
            <a:endParaRPr lang="en-US" sz="1200" kern="1200" dirty="0">
              <a:solidFill>
                <a:schemeClr val="tx1"/>
              </a:solidFill>
              <a:latin typeface="+mn-lt"/>
              <a:ea typeface="+mn-ea"/>
              <a:cs typeface="+mn-cs"/>
            </a:endParaRPr>
          </a:p>
          <a:p>
            <a:r>
              <a:rPr lang="en-US" sz="1200" b="1" i="1" kern="1200" dirty="0">
                <a:solidFill>
                  <a:schemeClr val="tx1"/>
                </a:solidFill>
                <a:latin typeface="+mn-lt"/>
                <a:ea typeface="+mn-ea"/>
                <a:cs typeface="+mn-cs"/>
              </a:rPr>
              <a:t>Summary Followed by Detail:</a:t>
            </a:r>
            <a:r>
              <a:rPr lang="en-US" sz="1200" kern="1200" dirty="0">
                <a:solidFill>
                  <a:schemeClr val="tx1"/>
                </a:solidFill>
                <a:latin typeface="+mn-lt"/>
                <a:ea typeface="+mn-ea"/>
                <a:cs typeface="+mn-cs"/>
              </a:rPr>
              <a:t>  Often, the Bible will provide a complete summary of an event or message, and immediately follow the summary with the details. For example, the Creation story is summarized in the first verse of Genesis chapter 1.  The remaining verses of chapter 1 and the entirety of chapter 2 provide the details that expound upon that single verse.  Other examples of the use of this literary technique are found in Leviticus 16 and the verses of interest for this study, Daniel 9:24-27. </a:t>
            </a:r>
            <a:endParaRPr lang="en-US" dirty="0"/>
          </a:p>
        </p:txBody>
      </p:sp>
      <p:sp>
        <p:nvSpPr>
          <p:cNvPr id="4" name="Slide Number Placeholder 3"/>
          <p:cNvSpPr>
            <a:spLocks noGrp="1"/>
          </p:cNvSpPr>
          <p:nvPr>
            <p:ph type="sldNum" sz="quarter" idx="10"/>
          </p:nvPr>
        </p:nvSpPr>
        <p:spPr/>
        <p:txBody>
          <a:bodyPr/>
          <a:lstStyle/>
          <a:p>
            <a:fld id="{6CA52ADD-A3B6-42D7-BA82-3BBE529F4B04}"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b="1" i="1" kern="1200" dirty="0">
                <a:solidFill>
                  <a:schemeClr val="tx1"/>
                </a:solidFill>
                <a:latin typeface="+mn-lt"/>
                <a:ea typeface="+mn-ea"/>
                <a:cs typeface="+mn-cs"/>
              </a:rPr>
              <a:t>SUMMARY – 70weeks</a:t>
            </a:r>
            <a:endParaRPr lang="en-US" dirty="0"/>
          </a:p>
          <a:p>
            <a:r>
              <a:rPr lang="en-US" sz="1200" i="1" kern="1200" dirty="0">
                <a:solidFill>
                  <a:schemeClr val="tx1"/>
                </a:solidFill>
                <a:latin typeface="+mn-lt"/>
                <a:ea typeface="+mn-ea"/>
                <a:cs typeface="+mn-cs"/>
              </a:rPr>
              <a:t> "Seventy weeks are determined upon thy people and upon thy holy city, to finish the transgression, and to make an end of sins, and to make reconciliation for iniquity, and to bring in everlasting righteousness, and to seal up the vision and prophecy, and to anoint the most Holy"  </a:t>
            </a:r>
            <a:r>
              <a:rPr lang="en-US" sz="1200" kern="1200" dirty="0">
                <a:solidFill>
                  <a:schemeClr val="tx1"/>
                </a:solidFill>
                <a:latin typeface="+mn-lt"/>
                <a:ea typeface="+mn-ea"/>
                <a:cs typeface="+mn-cs"/>
              </a:rPr>
              <a:t>Daniel 9:24.</a:t>
            </a:r>
          </a:p>
          <a:p>
            <a:endParaRPr lang="en-US" dirty="0"/>
          </a:p>
          <a:p>
            <a:r>
              <a:rPr lang="en-US" sz="1200" kern="1200" dirty="0">
                <a:solidFill>
                  <a:schemeClr val="tx1"/>
                </a:solidFill>
                <a:latin typeface="+mn-lt"/>
                <a:ea typeface="+mn-ea"/>
                <a:cs typeface="+mn-cs"/>
              </a:rPr>
              <a:t>The verse first states that 70 prophetic weeks are “determined” [meaning to divide, cut-off, decreed, settled,</a:t>
            </a:r>
            <a:r>
              <a:rPr lang="en-US" sz="1200" kern="1200" baseline="0" dirty="0">
                <a:solidFill>
                  <a:schemeClr val="tx1"/>
                </a:solidFill>
                <a:latin typeface="+mn-lt"/>
                <a:ea typeface="+mn-ea"/>
                <a:cs typeface="+mn-cs"/>
              </a:rPr>
              <a:t> marked out]</a:t>
            </a:r>
            <a:r>
              <a:rPr lang="en-US" sz="1200" kern="1200" dirty="0">
                <a:solidFill>
                  <a:schemeClr val="tx1"/>
                </a:solidFill>
                <a:latin typeface="+mn-lt"/>
                <a:ea typeface="+mn-ea"/>
                <a:cs typeface="+mn-cs"/>
              </a:rPr>
              <a:t>, specifically for the </a:t>
            </a:r>
            <a:r>
              <a:rPr lang="en-US" sz="1200" i="1" kern="1200" dirty="0">
                <a:solidFill>
                  <a:schemeClr val="tx1"/>
                </a:solidFill>
                <a:latin typeface="+mn-lt"/>
                <a:ea typeface="+mn-ea"/>
                <a:cs typeface="+mn-cs"/>
              </a:rPr>
              <a:t>Nation of Israel</a:t>
            </a:r>
            <a:r>
              <a:rPr lang="en-US" sz="1200" kern="1200" dirty="0">
                <a:solidFill>
                  <a:schemeClr val="tx1"/>
                </a:solidFill>
                <a:latin typeface="+mn-lt"/>
                <a:ea typeface="+mn-ea"/>
                <a:cs typeface="+mn-cs"/>
              </a:rPr>
              <a:t>. It then provides a summary of the events to take place within the span of the 70-weeks.  Jesus, the </a:t>
            </a:r>
            <a:r>
              <a:rPr lang="en-US" sz="1200" b="1" i="1" kern="1200" dirty="0">
                <a:solidFill>
                  <a:schemeClr val="tx1"/>
                </a:solidFill>
                <a:latin typeface="+mn-lt"/>
                <a:ea typeface="+mn-ea"/>
                <a:cs typeface="+mn-cs"/>
              </a:rPr>
              <a:t>Kinsman Redeemer,</a:t>
            </a:r>
            <a:r>
              <a:rPr lang="en-US" sz="1200" kern="1200" dirty="0">
                <a:solidFill>
                  <a:schemeClr val="tx1"/>
                </a:solidFill>
                <a:latin typeface="+mn-lt"/>
                <a:ea typeface="+mn-ea"/>
                <a:cs typeface="+mn-cs"/>
              </a:rPr>
              <a:t> </a:t>
            </a:r>
            <a:r>
              <a:rPr lang="en-US" sz="1200" u="sng" kern="1200" dirty="0">
                <a:solidFill>
                  <a:schemeClr val="tx1"/>
                </a:solidFill>
                <a:latin typeface="+mn-lt"/>
                <a:ea typeface="+mn-ea"/>
                <a:cs typeface="+mn-cs"/>
              </a:rPr>
              <a:t>alone</a:t>
            </a:r>
            <a:r>
              <a:rPr lang="en-US" sz="1200" kern="1200" dirty="0">
                <a:solidFill>
                  <a:schemeClr val="tx1"/>
                </a:solidFill>
                <a:latin typeface="+mn-lt"/>
                <a:ea typeface="+mn-ea"/>
                <a:cs typeface="+mn-cs"/>
              </a:rPr>
              <a:t> fulfills all the points of this prophecy.</a:t>
            </a:r>
          </a:p>
          <a:p>
            <a:endParaRPr lang="en-US" dirty="0"/>
          </a:p>
          <a:p>
            <a:pPr lvl="1">
              <a:buFont typeface="Arial" pitchFamily="34" charset="0"/>
              <a:buChar char="•"/>
            </a:pPr>
            <a:r>
              <a:rPr lang="en-US" sz="1200" kern="1200" dirty="0">
                <a:solidFill>
                  <a:schemeClr val="tx1"/>
                </a:solidFill>
                <a:latin typeface="+mn-lt"/>
                <a:ea typeface="+mn-ea"/>
                <a:cs typeface="+mn-cs"/>
              </a:rPr>
              <a:t> Finish transgressions: (Isa 53:4-11; Heb 4:15, 16; Jude 1:24, 25) </a:t>
            </a:r>
            <a:endParaRPr lang="en-US" dirty="0"/>
          </a:p>
          <a:p>
            <a:pPr lvl="1">
              <a:buFont typeface="Arial" pitchFamily="34" charset="0"/>
              <a:buChar char="•"/>
            </a:pPr>
            <a:r>
              <a:rPr lang="en-US" sz="1200" kern="1200" dirty="0">
                <a:solidFill>
                  <a:schemeClr val="tx1"/>
                </a:solidFill>
                <a:latin typeface="+mn-lt"/>
                <a:ea typeface="+mn-ea"/>
                <a:cs typeface="+mn-cs"/>
              </a:rPr>
              <a:t> Make an end of sins: (John 1:29, 19:30; Matt 27:50; Heb 2:14; 9:12; 10:12-14)</a:t>
            </a:r>
            <a:endParaRPr lang="en-US" dirty="0"/>
          </a:p>
          <a:p>
            <a:pPr lvl="1">
              <a:buFont typeface="Arial" pitchFamily="34" charset="0"/>
              <a:buChar char="•"/>
            </a:pPr>
            <a:r>
              <a:rPr lang="en-US" sz="1200" kern="1200" dirty="0">
                <a:solidFill>
                  <a:schemeClr val="tx1"/>
                </a:solidFill>
                <a:latin typeface="+mn-lt"/>
                <a:ea typeface="+mn-ea"/>
                <a:cs typeface="+mn-cs"/>
              </a:rPr>
              <a:t> Make reconciliation for iniquity:  (Matt 20:28; Eph 1:3-7; 2 </a:t>
            </a:r>
            <a:r>
              <a:rPr lang="en-US" sz="1200" kern="1200" dirty="0" err="1">
                <a:solidFill>
                  <a:schemeClr val="tx1"/>
                </a:solidFill>
                <a:latin typeface="+mn-lt"/>
                <a:ea typeface="+mn-ea"/>
                <a:cs typeface="+mn-cs"/>
              </a:rPr>
              <a:t>Cor</a:t>
            </a:r>
            <a:r>
              <a:rPr lang="en-US" sz="1200" kern="1200" dirty="0">
                <a:solidFill>
                  <a:schemeClr val="tx1"/>
                </a:solidFill>
                <a:latin typeface="+mn-lt"/>
                <a:ea typeface="+mn-ea"/>
                <a:cs typeface="+mn-cs"/>
              </a:rPr>
              <a:t> 5:18-21; Gal 3:13, 14;  Heb 9:11, 12)</a:t>
            </a:r>
            <a:endParaRPr lang="en-US" dirty="0"/>
          </a:p>
          <a:p>
            <a:pPr lvl="1">
              <a:buFont typeface="Arial" pitchFamily="34" charset="0"/>
              <a:buChar char="•"/>
            </a:pPr>
            <a:r>
              <a:rPr lang="en-US" sz="1200" kern="1200" dirty="0">
                <a:solidFill>
                  <a:schemeClr val="tx1"/>
                </a:solidFill>
                <a:latin typeface="+mn-lt"/>
                <a:ea typeface="+mn-ea"/>
                <a:cs typeface="+mn-cs"/>
              </a:rPr>
              <a:t> Bring in everlasting righteousness: (Matt 3:15; 2 </a:t>
            </a:r>
            <a:r>
              <a:rPr lang="en-US" sz="1200" kern="1200" dirty="0" err="1">
                <a:solidFill>
                  <a:schemeClr val="tx1"/>
                </a:solidFill>
                <a:latin typeface="+mn-lt"/>
                <a:ea typeface="+mn-ea"/>
                <a:cs typeface="+mn-cs"/>
              </a:rPr>
              <a:t>Cor</a:t>
            </a:r>
            <a:r>
              <a:rPr lang="en-US" sz="1200" kern="1200" dirty="0">
                <a:solidFill>
                  <a:schemeClr val="tx1"/>
                </a:solidFill>
                <a:latin typeface="+mn-lt"/>
                <a:ea typeface="+mn-ea"/>
                <a:cs typeface="+mn-cs"/>
              </a:rPr>
              <a:t> 5:21; </a:t>
            </a:r>
            <a:r>
              <a:rPr lang="en-US" sz="1200" kern="1200" dirty="0" err="1">
                <a:solidFill>
                  <a:schemeClr val="tx1"/>
                </a:solidFill>
                <a:latin typeface="+mn-lt"/>
                <a:ea typeface="+mn-ea"/>
                <a:cs typeface="+mn-cs"/>
              </a:rPr>
              <a:t>Jer</a:t>
            </a:r>
            <a:r>
              <a:rPr lang="en-US" sz="1200" kern="1200" dirty="0">
                <a:solidFill>
                  <a:schemeClr val="tx1"/>
                </a:solidFill>
                <a:latin typeface="+mn-lt"/>
                <a:ea typeface="+mn-ea"/>
                <a:cs typeface="+mn-cs"/>
              </a:rPr>
              <a:t> 23:6; Isa 60:21; Heb 1:1-6)</a:t>
            </a:r>
            <a:endParaRPr lang="en-US" dirty="0"/>
          </a:p>
          <a:p>
            <a:pPr lvl="1">
              <a:buFont typeface="Arial" pitchFamily="34" charset="0"/>
              <a:buChar char="•"/>
            </a:pPr>
            <a:r>
              <a:rPr lang="en-US" sz="1200" kern="1200" dirty="0">
                <a:solidFill>
                  <a:schemeClr val="tx1"/>
                </a:solidFill>
                <a:latin typeface="+mn-lt"/>
                <a:ea typeface="+mn-ea"/>
                <a:cs typeface="+mn-cs"/>
              </a:rPr>
              <a:t> Seal up visions and prophecy: (Gen 3:15; Deut 18:18, 19; Mark 1:15; John 5:39, 19:30; Luke 18:31, 24:25-27; Acts 1:15-20, 7:1-8:4; Daniel 12:4, 9)</a:t>
            </a:r>
          </a:p>
          <a:p>
            <a:pPr lvl="1">
              <a:buFont typeface="Arial" pitchFamily="34" charset="0"/>
              <a:buChar char="•"/>
            </a:pPr>
            <a:r>
              <a:rPr lang="en-US" sz="1200" kern="1200" dirty="0">
                <a:solidFill>
                  <a:schemeClr val="tx1"/>
                </a:solidFill>
                <a:latin typeface="+mn-lt"/>
                <a:ea typeface="+mn-ea"/>
                <a:cs typeface="+mn-cs"/>
              </a:rPr>
              <a:t> Anoint the Most Holy: (Matt 3:15, 16; John 3:34; Heb 9:11, 12; 1 Kings 8:62-64; Ex 29:4-9; 40:9-16; Psalm 133:2; Acts 2:2-18)</a:t>
            </a:r>
            <a:r>
              <a:rPr lang="en-US" dirty="0"/>
              <a:t> </a:t>
            </a:r>
          </a:p>
          <a:p>
            <a:endParaRPr lang="en-US" dirty="0"/>
          </a:p>
        </p:txBody>
      </p:sp>
      <p:sp>
        <p:nvSpPr>
          <p:cNvPr id="4" name="Slide Number Placeholder 3"/>
          <p:cNvSpPr>
            <a:spLocks noGrp="1"/>
          </p:cNvSpPr>
          <p:nvPr>
            <p:ph type="sldNum" sz="quarter" idx="10"/>
          </p:nvPr>
        </p:nvSpPr>
        <p:spPr/>
        <p:txBody>
          <a:bodyPr/>
          <a:lstStyle/>
          <a:p>
            <a:fld id="{6CA52ADD-A3B6-42D7-BA82-3BBE529F4B04}"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b="1" i="1" kern="1200" dirty="0">
                <a:solidFill>
                  <a:schemeClr val="tx1"/>
                </a:solidFill>
                <a:latin typeface="+mn-lt"/>
                <a:ea typeface="+mn-ea"/>
                <a:cs typeface="+mn-cs"/>
              </a:rPr>
              <a:t>DETAIL I – 69weeks</a:t>
            </a:r>
            <a:r>
              <a:rPr lang="en-US" dirty="0"/>
              <a:t> </a:t>
            </a:r>
            <a:r>
              <a:rPr lang="en-US" sz="1200" i="1" kern="1200" dirty="0">
                <a:solidFill>
                  <a:schemeClr val="tx1"/>
                </a:solidFill>
                <a:latin typeface="+mn-lt"/>
                <a:ea typeface="+mn-ea"/>
                <a:cs typeface="+mn-cs"/>
              </a:rPr>
              <a:t>"Know therefore and understand, [that] from the going forth of the commandment to restore and to build Jerusalem unto the Messiah the Prince [shall be] </a:t>
            </a:r>
            <a:r>
              <a:rPr lang="en-US" sz="1200" i="1" u="sng" kern="1200" dirty="0">
                <a:solidFill>
                  <a:schemeClr val="tx1"/>
                </a:solidFill>
                <a:latin typeface="+mn-lt"/>
                <a:ea typeface="+mn-ea"/>
                <a:cs typeface="+mn-cs"/>
              </a:rPr>
              <a:t>seven weeks</a:t>
            </a:r>
            <a:r>
              <a:rPr lang="en-US" sz="1200" i="1" kern="1200" dirty="0">
                <a:solidFill>
                  <a:schemeClr val="tx1"/>
                </a:solidFill>
                <a:latin typeface="+mn-lt"/>
                <a:ea typeface="+mn-ea"/>
                <a:cs typeface="+mn-cs"/>
              </a:rPr>
              <a:t>, and </a:t>
            </a:r>
            <a:r>
              <a:rPr lang="en-US" sz="1200" i="1" u="sng" kern="1200" dirty="0">
                <a:solidFill>
                  <a:schemeClr val="tx1"/>
                </a:solidFill>
                <a:latin typeface="+mn-lt"/>
                <a:ea typeface="+mn-ea"/>
                <a:cs typeface="+mn-cs"/>
              </a:rPr>
              <a:t>threescore and two weeks</a:t>
            </a:r>
            <a:r>
              <a:rPr lang="en-US" sz="1200" i="1" kern="1200" dirty="0">
                <a:solidFill>
                  <a:schemeClr val="tx1"/>
                </a:solidFill>
                <a:latin typeface="+mn-lt"/>
                <a:ea typeface="+mn-ea"/>
                <a:cs typeface="+mn-cs"/>
              </a:rPr>
              <a:t>: the street shall be built again, and the wall, even in troublous times." </a:t>
            </a:r>
            <a:r>
              <a:rPr lang="en-US" sz="1200" kern="1200" dirty="0">
                <a:solidFill>
                  <a:schemeClr val="tx1"/>
                </a:solidFill>
                <a:latin typeface="+mn-lt"/>
                <a:ea typeface="+mn-ea"/>
                <a:cs typeface="+mn-cs"/>
              </a:rPr>
              <a:t>Daniel 9:25</a:t>
            </a:r>
          </a:p>
          <a:p>
            <a:endParaRPr lang="en-US" dirty="0"/>
          </a:p>
          <a:p>
            <a:r>
              <a:rPr lang="en-US" sz="1200" b="1" kern="1200" dirty="0">
                <a:solidFill>
                  <a:schemeClr val="tx1"/>
                </a:solidFill>
                <a:latin typeface="+mn-lt"/>
                <a:ea typeface="+mn-ea"/>
                <a:cs typeface="+mn-cs"/>
              </a:rPr>
              <a:t>A., B</a:t>
            </a:r>
            <a:r>
              <a:rPr lang="en-US" sz="1200" kern="1200" dirty="0">
                <a:solidFill>
                  <a:schemeClr val="tx1"/>
                </a:solidFill>
                <a:latin typeface="+mn-lt"/>
                <a:ea typeface="+mn-ea"/>
                <a:cs typeface="+mn-cs"/>
              </a:rPr>
              <a:t>.  There would be 7+62=69 prophetic weeks (483years) counted from the last of three decrees authorizing the restoration of Jerusalem, reinstating self-rule for the Nation of Israel, until Messiah the Prince.  In the autumn of 457B.C, King </a:t>
            </a:r>
            <a:r>
              <a:rPr lang="en-US" sz="1200" kern="1200" dirty="0" err="1">
                <a:solidFill>
                  <a:schemeClr val="tx1"/>
                </a:solidFill>
                <a:latin typeface="+mn-lt"/>
                <a:ea typeface="+mn-ea"/>
                <a:cs typeface="+mn-cs"/>
              </a:rPr>
              <a:t>Artaxerxes</a:t>
            </a:r>
            <a:r>
              <a:rPr lang="en-US" sz="1200" kern="1200" dirty="0">
                <a:solidFill>
                  <a:schemeClr val="tx1"/>
                </a:solidFill>
                <a:latin typeface="+mn-lt"/>
                <a:ea typeface="+mn-ea"/>
                <a:cs typeface="+mn-cs"/>
              </a:rPr>
              <a:t> I commissioned Ezra to restore the temple in Jerusalem and appoint magistrates over the land of Israel (Ezra 7:21-26).  Rebuilding the temple required 46 years to complete. However, the wall and the streets required an additional 3 years; all were completed by 408B.C, 49 years after the decree (John 2:20; Daniel 9:25)</a:t>
            </a:r>
          </a:p>
          <a:p>
            <a:endParaRPr lang="en-US" dirty="0"/>
          </a:p>
          <a:p>
            <a:r>
              <a:rPr lang="en-US" sz="1200" kern="1200" dirty="0">
                <a:solidFill>
                  <a:schemeClr val="tx1"/>
                </a:solidFill>
                <a:latin typeface="+mn-lt"/>
                <a:ea typeface="+mn-ea"/>
                <a:cs typeface="+mn-cs"/>
              </a:rPr>
              <a:t> </a:t>
            </a:r>
            <a:r>
              <a:rPr lang="en-US" sz="1200" b="1" kern="1200" dirty="0">
                <a:solidFill>
                  <a:schemeClr val="tx1"/>
                </a:solidFill>
                <a:latin typeface="+mn-lt"/>
                <a:ea typeface="+mn-ea"/>
                <a:cs typeface="+mn-cs"/>
              </a:rPr>
              <a:t>C</a:t>
            </a:r>
            <a:r>
              <a:rPr lang="en-US" sz="1200" kern="1200" dirty="0">
                <a:solidFill>
                  <a:schemeClr val="tx1"/>
                </a:solidFill>
                <a:latin typeface="+mn-lt"/>
                <a:ea typeface="+mn-ea"/>
                <a:cs typeface="+mn-cs"/>
              </a:rPr>
              <a:t>.  The word </a:t>
            </a:r>
            <a:r>
              <a:rPr lang="en-US" sz="1200" b="1" i="1" kern="1200" dirty="0">
                <a:solidFill>
                  <a:schemeClr val="tx1"/>
                </a:solidFill>
                <a:latin typeface="+mn-lt"/>
                <a:ea typeface="+mn-ea"/>
                <a:cs typeface="+mn-cs"/>
              </a:rPr>
              <a:t>Messiah</a:t>
            </a:r>
            <a:r>
              <a:rPr lang="en-US" sz="1200" i="1" kern="1200" dirty="0">
                <a:solidFill>
                  <a:schemeClr val="tx1"/>
                </a:solidFill>
                <a:latin typeface="+mn-lt"/>
                <a:ea typeface="+mn-ea"/>
                <a:cs typeface="+mn-cs"/>
              </a:rPr>
              <a:t>,</a:t>
            </a:r>
            <a:r>
              <a:rPr lang="en-US" sz="1200" kern="1200" dirty="0">
                <a:solidFill>
                  <a:schemeClr val="tx1"/>
                </a:solidFill>
                <a:latin typeface="+mn-lt"/>
                <a:ea typeface="+mn-ea"/>
                <a:cs typeface="+mn-cs"/>
              </a:rPr>
              <a:t> whose Latin translation is </a:t>
            </a:r>
            <a:r>
              <a:rPr lang="en-US" sz="1200" i="1" kern="1200" dirty="0">
                <a:solidFill>
                  <a:schemeClr val="tx1"/>
                </a:solidFill>
                <a:latin typeface="+mn-lt"/>
                <a:ea typeface="+mn-ea"/>
                <a:cs typeface="+mn-cs"/>
              </a:rPr>
              <a:t>Christos</a:t>
            </a:r>
            <a:r>
              <a:rPr lang="en-US" sz="1200" kern="1200" dirty="0">
                <a:solidFill>
                  <a:schemeClr val="tx1"/>
                </a:solidFill>
                <a:latin typeface="+mn-lt"/>
                <a:ea typeface="+mn-ea"/>
                <a:cs typeface="+mn-cs"/>
              </a:rPr>
              <a:t> or Christ, means the </a:t>
            </a:r>
            <a:r>
              <a:rPr lang="en-US" sz="1200" i="1" kern="1200" dirty="0">
                <a:solidFill>
                  <a:schemeClr val="tx1"/>
                </a:solidFill>
                <a:latin typeface="+mn-lt"/>
                <a:ea typeface="+mn-ea"/>
                <a:cs typeface="+mn-cs"/>
              </a:rPr>
              <a:t>Anointed One</a:t>
            </a:r>
            <a:r>
              <a:rPr lang="en-US" sz="1200" kern="1200" dirty="0">
                <a:solidFill>
                  <a:schemeClr val="tx1"/>
                </a:solidFill>
                <a:latin typeface="+mn-lt"/>
                <a:ea typeface="+mn-ea"/>
                <a:cs typeface="+mn-cs"/>
              </a:rPr>
              <a:t>.  The event being referenced is Jesus’ baptism; when at age 30, He was anointed by the Holy Spirit in the fall of A.D.27, inaugurating His earthly ministry (Matt 3:16, 17; John 1:41; Mark 1:15; Num 4:3, 47)</a:t>
            </a:r>
            <a:endParaRPr lang="en-US" dirty="0"/>
          </a:p>
        </p:txBody>
      </p:sp>
      <p:sp>
        <p:nvSpPr>
          <p:cNvPr id="4" name="Slide Number Placeholder 3"/>
          <p:cNvSpPr>
            <a:spLocks noGrp="1"/>
          </p:cNvSpPr>
          <p:nvPr>
            <p:ph type="sldNum" sz="quarter" idx="10"/>
          </p:nvPr>
        </p:nvSpPr>
        <p:spPr/>
        <p:txBody>
          <a:bodyPr/>
          <a:lstStyle/>
          <a:p>
            <a:fld id="{6CA52ADD-A3B6-42D7-BA82-3BBE529F4B04}"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8" name="Date Placeholder 27"/>
          <p:cNvSpPr>
            <a:spLocks noGrp="1"/>
          </p:cNvSpPr>
          <p:nvPr>
            <p:ph type="dt" sz="half" idx="10"/>
          </p:nvPr>
        </p:nvSpPr>
        <p:spPr/>
        <p:txBody>
          <a:bodyPr/>
          <a:lstStyle/>
          <a:p>
            <a:fld id="{57A75B46-72E4-49C3-BAA2-F8FE73172FF4}" type="datetimeFigureOut">
              <a:rPr lang="en-US" smtClean="0"/>
              <a:pPr/>
              <a:t>7/13/2022</a:t>
            </a:fld>
            <a:endParaRPr lang="en-US" dirty="0"/>
          </a:p>
        </p:txBody>
      </p:sp>
      <p:sp>
        <p:nvSpPr>
          <p:cNvPr id="17" name="Footer Placeholder 16"/>
          <p:cNvSpPr>
            <a:spLocks noGrp="1"/>
          </p:cNvSpPr>
          <p:nvPr>
            <p:ph type="ftr" sz="quarter" idx="11"/>
          </p:nvPr>
        </p:nvSpPr>
        <p:spPr/>
        <p:txBody>
          <a:bodyPr/>
          <a:lstStyle/>
          <a:p>
            <a:endParaRPr lang="en-US" dirty="0"/>
          </a:p>
        </p:txBody>
      </p:sp>
      <p:sp>
        <p:nvSpPr>
          <p:cNvPr id="29" name="Slide Number Placeholder 28"/>
          <p:cNvSpPr>
            <a:spLocks noGrp="1"/>
          </p:cNvSpPr>
          <p:nvPr>
            <p:ph type="sldNum" sz="quarter" idx="12"/>
          </p:nvPr>
        </p:nvSpPr>
        <p:spPr/>
        <p:txBody>
          <a:bodyPr/>
          <a:lstStyle/>
          <a:p>
            <a:fld id="{7A344960-FAC3-4875-A1E9-25A72FA49DB8}" type="slidenum">
              <a:rPr lang="en-US" smtClean="0"/>
              <a:pPr/>
              <a:t>‹#›</a:t>
            </a:fld>
            <a:endParaRPr lang="en-US" dirty="0"/>
          </a:p>
        </p:txBody>
      </p:sp>
      <p:sp>
        <p:nvSpPr>
          <p:cNvPr id="39" name="Rectangle 38"/>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0" name="Rectangle 39"/>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1" name="Rectangle 40"/>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2" name="Rectangle 41"/>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Title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kumimoji="0" lang="en-US"/>
              <a:t>Click to edit Master title style</a:t>
            </a:r>
          </a:p>
        </p:txBody>
      </p:sp>
      <p:sp>
        <p:nvSpPr>
          <p:cNvPr id="9" name="Subtitle 8"/>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57A75B46-72E4-49C3-BAA2-F8FE73172FF4}" type="datetimeFigureOut">
              <a:rPr lang="en-US" smtClean="0"/>
              <a:pPr/>
              <a:t>7/13/2022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A344960-FAC3-4875-A1E9-25A72FA49DB8}"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981200" cy="5851525"/>
          </a:xfrm>
        </p:spPr>
        <p:txBody>
          <a:bodyPr vert="eaVert" anchor="ctr"/>
          <a:lstStyle/>
          <a:p>
            <a:r>
              <a:rPr kumimoji="0" lang="en-US"/>
              <a:t>Click to edit Master title style</a:t>
            </a:r>
          </a:p>
        </p:txBody>
      </p:sp>
      <p:sp>
        <p:nvSpPr>
          <p:cNvPr id="3" name="Vertical Text Placeholder 2"/>
          <p:cNvSpPr>
            <a:spLocks noGrp="1"/>
          </p:cNvSpPr>
          <p:nvPr>
            <p:ph type="body" orient="vert" idx="1"/>
          </p:nvPr>
        </p:nvSpPr>
        <p:spPr>
          <a:xfrm>
            <a:off x="609600" y="274639"/>
            <a:ext cx="58674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57A75B46-72E4-49C3-BAA2-F8FE73172FF4}" type="datetimeFigureOut">
              <a:rPr lang="en-US" smtClean="0"/>
              <a:pPr/>
              <a:t>7/13/2022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A344960-FAC3-4875-A1E9-25A72FA49DB8}"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dirty="0"/>
              <a:t>Click to edit Master text styles</a:t>
            </a:r>
          </a:p>
          <a:p>
            <a:pPr lvl="1" eaLnBrk="1" latinLnBrk="0" hangingPunct="1"/>
            <a:r>
              <a:rPr lang="en-US" dirty="0"/>
              <a:t>Second level</a:t>
            </a:r>
          </a:p>
          <a:p>
            <a:pPr lvl="2" eaLnBrk="1" latinLnBrk="0" hangingPunct="1"/>
            <a:r>
              <a:rPr lang="en-US" dirty="0"/>
              <a:t>Third level</a:t>
            </a:r>
          </a:p>
          <a:p>
            <a:pPr lvl="3" eaLnBrk="1" latinLnBrk="0" hangingPunct="1"/>
            <a:r>
              <a:rPr lang="en-US" dirty="0"/>
              <a:t>Fourth level</a:t>
            </a:r>
          </a:p>
          <a:p>
            <a:pPr lvl="4" eaLnBrk="1" latinLnBrk="0" hangingPunct="1"/>
            <a:r>
              <a:rPr lang="en-US" dirty="0"/>
              <a:t>Fifth level</a:t>
            </a:r>
            <a:endParaRPr kumimoji="0" lang="en-US" dirty="0"/>
          </a:p>
        </p:txBody>
      </p:sp>
      <p:sp>
        <p:nvSpPr>
          <p:cNvPr id="4" name="Date Placeholder 3"/>
          <p:cNvSpPr>
            <a:spLocks noGrp="1"/>
          </p:cNvSpPr>
          <p:nvPr>
            <p:ph type="dt" sz="half" idx="10"/>
          </p:nvPr>
        </p:nvSpPr>
        <p:spPr/>
        <p:txBody>
          <a:bodyPr/>
          <a:lstStyle/>
          <a:p>
            <a:fld id="{57A75B46-72E4-49C3-BAA2-F8FE73172FF4}" type="datetimeFigureOut">
              <a:rPr lang="en-US" smtClean="0"/>
              <a:pPr/>
              <a:t>7/13/2022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A344960-FAC3-4875-A1E9-25A72FA49DB8}"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4" name="Freeform 13"/>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5" name="Freeform 14"/>
          <p:cNvSpPr>
            <a:spLocks/>
          </p:cNvSpPr>
          <p:nvPr/>
        </p:nvSpPr>
        <p:spPr bwMode="auto">
          <a:xfrm>
            <a:off x="373966" y="0"/>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3" name="Freeform 12"/>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6" name="Freeform 15"/>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Freeform 16"/>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8" name="Freeform 17"/>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9" name="Freeform 18"/>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Freeform 19"/>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1" name="Freeform 20"/>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Freeform 21"/>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3" name="Freeform 22"/>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4" name="Freeform 23"/>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5" name="Freeform 24"/>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6" name="Freeform 25"/>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7" name="Freeform 26"/>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3" name="Text Placeholder 2"/>
          <p:cNvSpPr>
            <a:spLocks noGrp="1"/>
          </p:cNvSpPr>
          <p:nvPr>
            <p:ph type="body" idx="1"/>
          </p:nvPr>
        </p:nvSpPr>
        <p:spPr>
          <a:xfrm>
            <a:off x="706902"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57A75B46-72E4-49C3-BAA2-F8FE73172FF4}" type="datetimeFigureOut">
              <a:rPr lang="en-US" smtClean="0"/>
              <a:pPr/>
              <a:t>7/13/2022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A344960-FAC3-4875-A1E9-25A72FA49DB8}" type="slidenum">
              <a:rPr lang="en-US" smtClean="0"/>
              <a:pPr/>
              <a:t>‹#›</a:t>
            </a:fld>
            <a:endParaRPr lang="en-US" dirty="0"/>
          </a:p>
        </p:txBody>
      </p:sp>
      <p:sp>
        <p:nvSpPr>
          <p:cNvPr id="7" name="Rectangle 6"/>
          <p:cNvSpPr/>
          <p:nvPr/>
        </p:nvSpPr>
        <p:spPr>
          <a:xfrm>
            <a:off x="363160" y="402264"/>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a:off x="706902" y="512064"/>
            <a:ext cx="8156448" cy="777240"/>
          </a:xfrm>
        </p:spPr>
        <p:txBody>
          <a:bodyPr tIns="64008"/>
          <a:lstStyle>
            <a:lvl1pPr algn="l">
              <a:buNone/>
              <a:defRPr sz="3800" b="0" cap="none" spc="-150" baseline="0"/>
            </a:lvl1pPr>
            <a:extLst/>
          </a:lstStyle>
          <a:p>
            <a:r>
              <a:rPr kumimoji="0" lang="en-US"/>
              <a:t>Click to edit Master title style</a:t>
            </a:r>
          </a:p>
        </p:txBody>
      </p:sp>
      <p:sp>
        <p:nvSpPr>
          <p:cNvPr id="8" name="Rectangle 7"/>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Rectangle 8"/>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Rectangle 9"/>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Rectangle 10"/>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Rectangle 11"/>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12064"/>
            <a:ext cx="8229600" cy="914400"/>
          </a:xfrm>
        </p:spPr>
        <p:txBody>
          <a:bodyPr/>
          <a:lstStyle/>
          <a:p>
            <a:r>
              <a:rPr kumimoji="0" lang="en-US"/>
              <a:t>Click to edit Master title style</a:t>
            </a:r>
          </a:p>
        </p:txBody>
      </p:sp>
      <p:sp>
        <p:nvSpPr>
          <p:cNvPr id="3" name="Content Placeholder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57A75B46-72E4-49C3-BAA2-F8FE73172FF4}" type="datetimeFigureOut">
              <a:rPr lang="en-US" smtClean="0"/>
              <a:pPr/>
              <a:t>7/13/2022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A344960-FAC3-4875-A1E9-25A72FA49DB8}"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5" name="Rectangle 24"/>
          <p:cNvSpPr/>
          <p:nvPr/>
        </p:nvSpPr>
        <p:spPr>
          <a:xfrm>
            <a:off x="0" y="402265"/>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a:off x="504824" y="512064"/>
            <a:ext cx="7772400" cy="914400"/>
          </a:xfrm>
        </p:spPr>
        <p:txBody>
          <a:bodyPr anchor="t"/>
          <a:lstStyle>
            <a:lvl1pPr>
              <a:defRPr sz="4000"/>
            </a:lvl1pPr>
            <a:extLst/>
          </a:lstStyle>
          <a:p>
            <a:r>
              <a:rPr kumimoji="0" lang="en-US"/>
              <a:t>Click to edit Master title style</a:t>
            </a:r>
          </a:p>
        </p:txBody>
      </p:sp>
      <p:sp>
        <p:nvSpPr>
          <p:cNvPr id="3" name="Text Placeholder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57A75B46-72E4-49C3-BAA2-F8FE73172FF4}" type="datetimeFigureOut">
              <a:rPr lang="en-US" smtClean="0"/>
              <a:pPr/>
              <a:t>7/13/2022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A344960-FAC3-4875-A1E9-25A72FA49DB8}" type="slidenum">
              <a:rPr lang="en-US" smtClean="0"/>
              <a:pPr/>
              <a:t>‹#›</a:t>
            </a:fld>
            <a:endParaRPr lang="en-US" dirty="0"/>
          </a:p>
        </p:txBody>
      </p:sp>
      <p:sp>
        <p:nvSpPr>
          <p:cNvPr id="16" name="Rectangle 15"/>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7" name="Rectangle 16"/>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Rectangle 17"/>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Rectangle 18"/>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Rectangle 19"/>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Rectangle 20"/>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Rectangle 21"/>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Rectangle 28"/>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0" name="Rectangle 29"/>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914400"/>
          </a:xfrm>
        </p:spPr>
        <p:txBody>
          <a:bodyPr/>
          <a:lstStyle>
            <a:lvl1pPr>
              <a:defRPr sz="4000" cap="none" baseline="0"/>
            </a:lvl1pPr>
            <a:extLst/>
          </a:lstStyle>
          <a:p>
            <a:r>
              <a:rPr kumimoji="0" lang="en-US"/>
              <a:t>Click to edit Master title style</a:t>
            </a:r>
          </a:p>
        </p:txBody>
      </p:sp>
      <p:sp>
        <p:nvSpPr>
          <p:cNvPr id="3" name="Date Placeholder 2"/>
          <p:cNvSpPr>
            <a:spLocks noGrp="1"/>
          </p:cNvSpPr>
          <p:nvPr>
            <p:ph type="dt" sz="half" idx="10"/>
          </p:nvPr>
        </p:nvSpPr>
        <p:spPr/>
        <p:txBody>
          <a:bodyPr/>
          <a:lstStyle/>
          <a:p>
            <a:fld id="{57A75B46-72E4-49C3-BAA2-F8FE73172FF4}" type="datetimeFigureOut">
              <a:rPr lang="en-US" smtClean="0"/>
              <a:pPr/>
              <a:t>7/13/2022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A344960-FAC3-4875-A1E9-25A72FA49DB8}"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7A75B46-72E4-49C3-BAA2-F8FE73172FF4}" type="datetimeFigureOut">
              <a:rPr lang="en-US" smtClean="0"/>
              <a:pPr/>
              <a:t>7/13/2022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A344960-FAC3-4875-A1E9-25A72FA49DB8}"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273050"/>
            <a:ext cx="8229600" cy="1162050"/>
          </a:xfrm>
        </p:spPr>
        <p:txBody>
          <a:bodyPr anchor="ctr"/>
          <a:lstStyle>
            <a:lvl1pPr algn="l">
              <a:buNone/>
              <a:defRPr sz="3600" b="0"/>
            </a:lvl1pPr>
            <a:extLst/>
          </a:lstStyle>
          <a:p>
            <a:r>
              <a:rPr kumimoji="0" lang="en-US"/>
              <a:t>Click to edit Master title style</a:t>
            </a:r>
          </a:p>
        </p:txBody>
      </p:sp>
      <p:sp>
        <p:nvSpPr>
          <p:cNvPr id="3" name="Text Placeholder 2"/>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57A75B46-72E4-49C3-BAA2-F8FE73172FF4}" type="datetimeFigureOut">
              <a:rPr lang="en-US" smtClean="0"/>
              <a:pPr/>
              <a:t>7/13/2022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A344960-FAC3-4875-A1E9-25A72FA49DB8}"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cxnSp>
        <p:nvCxnSpPr>
          <p:cNvPr id="9" name="Straight Connector 8"/>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Group 9"/>
          <p:cNvGrpSpPr/>
          <p:nvPr/>
        </p:nvGrpSpPr>
        <p:grpSpPr>
          <a:xfrm rot="5400000">
            <a:off x="8514581" y="1219200"/>
            <a:ext cx="132763" cy="128466"/>
            <a:chOff x="6668087" y="1297746"/>
            <a:chExt cx="161840" cy="156602"/>
          </a:xfrm>
        </p:grpSpPr>
        <p:cxnSp>
          <p:nvCxnSpPr>
            <p:cNvPr id="15" name="Straight Connector 14"/>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title"/>
          </p:nvPr>
        </p:nvSpPr>
        <p:spPr bwMode="grayWhite">
          <a:xfrm>
            <a:off x="914400" y="441251"/>
            <a:ext cx="6858000" cy="701749"/>
          </a:xfrm>
        </p:spPr>
        <p:txBody>
          <a:bodyPr anchor="b"/>
          <a:lstStyle>
            <a:lvl1pPr algn="l">
              <a:buNone/>
              <a:defRPr sz="2100" b="0"/>
            </a:lvl1pPr>
            <a:extLst/>
          </a:lstStyle>
          <a:p>
            <a:r>
              <a:rPr kumimoji="0" lang="en-US"/>
              <a:t>Click to edit Master title style</a:t>
            </a:r>
          </a:p>
        </p:txBody>
      </p:sp>
      <p:sp>
        <p:nvSpPr>
          <p:cNvPr id="3" name="Picture Placeholder 2"/>
          <p:cNvSpPr>
            <a:spLocks noGrp="1"/>
          </p:cNvSpPr>
          <p:nvPr>
            <p:ph type="pic" idx="1"/>
          </p:nvPr>
        </p:nvSpPr>
        <p:spPr>
          <a:xfrm>
            <a:off x="368032" y="1893781"/>
            <a:ext cx="8778240" cy="4960144"/>
          </a:xfrm>
          <a:solidFill>
            <a:schemeClr val="bg2"/>
          </a:solidFill>
        </p:spPr>
        <p:txBody>
          <a:bodyPr/>
          <a:lstStyle>
            <a:lvl1pPr marL="0" indent="0">
              <a:buNone/>
              <a:defRPr sz="3200"/>
            </a:lvl1pPr>
            <a:extLst/>
          </a:lstStyle>
          <a:p>
            <a:r>
              <a:rPr kumimoji="0" lang="en-US" dirty="0"/>
              <a:t>Click icon to add picture</a:t>
            </a:r>
          </a:p>
        </p:txBody>
      </p:sp>
      <p:sp>
        <p:nvSpPr>
          <p:cNvPr id="4" name="Text Placeholder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eaLnBrk="1" latinLnBrk="0" hangingPunct="1"/>
            <a:r>
              <a:rPr kumimoji="0" lang="en-US"/>
              <a:t>Click to edit Master text styles</a:t>
            </a:r>
          </a:p>
        </p:txBody>
      </p:sp>
      <p:grpSp>
        <p:nvGrpSpPr>
          <p:cNvPr id="14" name="Group 13"/>
          <p:cNvGrpSpPr/>
          <p:nvPr/>
        </p:nvGrpSpPr>
        <p:grpSpPr>
          <a:xfrm rot="5400000">
            <a:off x="8666981" y="1371600"/>
            <a:ext cx="132763" cy="128466"/>
            <a:chOff x="6668087" y="1297746"/>
            <a:chExt cx="161840" cy="156602"/>
          </a:xfrm>
        </p:grpSpPr>
        <p:cxnSp>
          <p:nvCxnSpPr>
            <p:cNvPr id="11" name="Straight Connector 10"/>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Group 17"/>
          <p:cNvGrpSpPr/>
          <p:nvPr/>
        </p:nvGrpSpPr>
        <p:grpSpPr>
          <a:xfrm rot="5400000">
            <a:off x="8320088" y="1474763"/>
            <a:ext cx="132763" cy="128466"/>
            <a:chOff x="6668087" y="1297746"/>
            <a:chExt cx="161840" cy="156602"/>
          </a:xfrm>
        </p:grpSpPr>
        <p:cxnSp>
          <p:nvCxnSpPr>
            <p:cNvPr id="19" name="Straight Connector 18"/>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Date Placeholder 4"/>
          <p:cNvSpPr>
            <a:spLocks noGrp="1"/>
          </p:cNvSpPr>
          <p:nvPr>
            <p:ph type="dt" sz="half" idx="10"/>
          </p:nvPr>
        </p:nvSpPr>
        <p:spPr>
          <a:xfrm>
            <a:off x="6477000" y="55499"/>
            <a:ext cx="2133600" cy="365125"/>
          </a:xfrm>
        </p:spPr>
        <p:txBody>
          <a:bodyPr/>
          <a:lstStyle/>
          <a:p>
            <a:fld id="{57A75B46-72E4-49C3-BAA2-F8FE73172FF4}" type="datetimeFigureOut">
              <a:rPr lang="en-US" smtClean="0"/>
              <a:pPr/>
              <a:t>7/13/2022</a:t>
            </a:fld>
            <a:endParaRPr lang="en-US" dirty="0"/>
          </a:p>
        </p:txBody>
      </p:sp>
      <p:sp>
        <p:nvSpPr>
          <p:cNvPr id="6" name="Footer Placeholder 5"/>
          <p:cNvSpPr>
            <a:spLocks noGrp="1"/>
          </p:cNvSpPr>
          <p:nvPr>
            <p:ph type="ftr" sz="quarter" idx="11"/>
          </p:nvPr>
        </p:nvSpPr>
        <p:spPr>
          <a:xfrm>
            <a:off x="914400" y="55499"/>
            <a:ext cx="5562600" cy="365125"/>
          </a:xfrm>
        </p:spPr>
        <p:txBody>
          <a:bodyPr/>
          <a:lstStyle/>
          <a:p>
            <a:endParaRPr lang="en-US" dirty="0"/>
          </a:p>
        </p:txBody>
      </p:sp>
      <p:sp>
        <p:nvSpPr>
          <p:cNvPr id="7" name="Slide Number Placeholder 6"/>
          <p:cNvSpPr>
            <a:spLocks noGrp="1"/>
          </p:cNvSpPr>
          <p:nvPr>
            <p:ph type="sldNum" sz="quarter" idx="12"/>
          </p:nvPr>
        </p:nvSpPr>
        <p:spPr>
          <a:xfrm>
            <a:off x="8610600" y="55499"/>
            <a:ext cx="457200" cy="365125"/>
          </a:xfrm>
        </p:spPr>
        <p:txBody>
          <a:bodyPr/>
          <a:lstStyle/>
          <a:p>
            <a:fld id="{7A344960-FAC3-4875-A1E9-25A72FA49DB8}"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914400" y="512064"/>
            <a:ext cx="7772400" cy="914400"/>
          </a:xfrm>
          <a:prstGeom prst="rect">
            <a:avLst/>
          </a:prstGeom>
        </p:spPr>
        <p:txBody>
          <a:bodyPr vert="horz" anchor="t">
            <a:noAutofit/>
          </a:bodyPr>
          <a:lstStyle/>
          <a:p>
            <a:r>
              <a:rPr kumimoji="0" lang="en-US"/>
              <a:t>Click to edit Master title style</a:t>
            </a:r>
          </a:p>
        </p:txBody>
      </p:sp>
      <p:sp>
        <p:nvSpPr>
          <p:cNvPr id="13" name="Text Placeholder 12"/>
          <p:cNvSpPr>
            <a:spLocks noGrp="1"/>
          </p:cNvSpPr>
          <p:nvPr>
            <p:ph type="body" idx="1"/>
          </p:nvPr>
        </p:nvSpPr>
        <p:spPr>
          <a:xfrm>
            <a:off x="914400" y="1783560"/>
            <a:ext cx="7772400" cy="4572000"/>
          </a:xfrm>
          <a:prstGeom prst="rect">
            <a:avLst/>
          </a:prstGeom>
        </p:spPr>
        <p:txBody>
          <a:bodyPr vert="horz">
            <a:normAutofit/>
          </a:bodyPr>
          <a:lstStyle/>
          <a:p>
            <a:pPr lvl="0" eaLnBrk="1" latinLnBrk="0" hangingPunct="1"/>
            <a:r>
              <a:rPr kumimoji="0" lang="en-US" dirty="0"/>
              <a:t>Click to edit Master text styles</a:t>
            </a:r>
          </a:p>
          <a:p>
            <a:pPr lvl="1" eaLnBrk="1" latinLnBrk="0" hangingPunct="1"/>
            <a:r>
              <a:rPr kumimoji="0" lang="en-US" dirty="0"/>
              <a:t>Second level</a:t>
            </a:r>
          </a:p>
          <a:p>
            <a:pPr lvl="2" eaLnBrk="1" latinLnBrk="0" hangingPunct="1"/>
            <a:r>
              <a:rPr kumimoji="0" lang="en-US" dirty="0"/>
              <a:t>Third level</a:t>
            </a:r>
          </a:p>
          <a:p>
            <a:pPr lvl="3" eaLnBrk="1" latinLnBrk="0" hangingPunct="1"/>
            <a:r>
              <a:rPr kumimoji="0" lang="en-US" dirty="0"/>
              <a:t>Fourth level</a:t>
            </a:r>
          </a:p>
          <a:p>
            <a:pPr lvl="4" eaLnBrk="1" latinLnBrk="0" hangingPunct="1"/>
            <a:r>
              <a:rPr kumimoji="0" lang="en-US" dirty="0"/>
              <a:t>Fifth level</a:t>
            </a:r>
          </a:p>
        </p:txBody>
      </p:sp>
      <p:sp>
        <p:nvSpPr>
          <p:cNvPr id="14" name="Date Placeholder 13"/>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extLst/>
          </a:lstStyle>
          <a:p>
            <a:fld id="{57A75B46-72E4-49C3-BAA2-F8FE73172FF4}" type="datetimeFigureOut">
              <a:rPr lang="en-US" smtClean="0"/>
              <a:pPr/>
              <a:t>7/13/2022</a:t>
            </a:fld>
            <a:endParaRPr lang="en-US" dirty="0"/>
          </a:p>
        </p:txBody>
      </p:sp>
      <p:sp>
        <p:nvSpPr>
          <p:cNvPr id="3" name="Footer Placeholder 2"/>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extLst/>
          </a:lstStyle>
          <a:p>
            <a:endParaRPr lang="en-US" dirty="0"/>
          </a:p>
        </p:txBody>
      </p:sp>
      <p:sp>
        <p:nvSpPr>
          <p:cNvPr id="23" name="Slide Number Placeholder 22"/>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extLst/>
          </a:lstStyle>
          <a:p>
            <a:fld id="{7A344960-FAC3-4875-A1E9-25A72FA49DB8}" type="slidenum">
              <a:rPr lang="en-US" smtClean="0"/>
              <a:pPr/>
              <a:t>‹#›</a:t>
            </a:fld>
            <a:endParaRPr lang="en-US" dirty="0"/>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spc="-100" baseline="0">
          <a:solidFill>
            <a:schemeClr val="tx2">
              <a:satMod val="200000"/>
            </a:schemeClr>
          </a:solidFill>
          <a:latin typeface="+mj-lt"/>
          <a:ea typeface="+mj-ea"/>
          <a:cs typeface="+mj-cs"/>
        </a:defRPr>
      </a:lvl1pPr>
      <a:extLst/>
    </p:titleStyle>
    <p:bodyStyle>
      <a:lvl1pPr marL="411480" indent="-342900" algn="l" rtl="0"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l" rtl="0" eaLnBrk="1" latinLnBrk="0" hangingPunct="1">
        <a:spcBef>
          <a:spcPct val="20000"/>
        </a:spcBef>
        <a:buClr>
          <a:srgbClr val="FFFF00"/>
        </a:buClr>
        <a:buFont typeface="Wingdings 3"/>
        <a:buChar char=""/>
        <a:defRPr kumimoji="0" sz="2200" kern="1200">
          <a:solidFill>
            <a:schemeClr val="tx1"/>
          </a:solidFill>
          <a:latin typeface="+mn-lt"/>
          <a:ea typeface="+mn-ea"/>
          <a:cs typeface="+mn-cs"/>
        </a:defRPr>
      </a:lvl4pPr>
      <a:lvl5pPr marL="1481328" indent="-210312" algn="l" rtl="0" eaLnBrk="1" latinLnBrk="0" hangingPunct="1">
        <a:spcBef>
          <a:spcPct val="20000"/>
        </a:spcBef>
        <a:buClr>
          <a:srgbClr val="FFFF00"/>
        </a:buClr>
        <a:buFont typeface="Wingdings 2"/>
        <a:buChar char=""/>
        <a:defRPr kumimoji="0"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hyperlink" Target="mailto:biblestudies@lifemoreabundantpa.com" TargetMode="External"/><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Picture1.jpg"/>
          <p:cNvPicPr>
            <a:picLocks noChangeAspect="1"/>
          </p:cNvPicPr>
          <p:nvPr/>
        </p:nvPicPr>
        <p:blipFill>
          <a:blip r:embed="rId3" cstate="print"/>
          <a:stretch>
            <a:fillRect/>
          </a:stretch>
        </p:blipFill>
        <p:spPr>
          <a:xfrm>
            <a:off x="-13384" y="0"/>
            <a:ext cx="9170768" cy="6858000"/>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200" i="1" dirty="0"/>
              <a:t>The 70-Week &amp; 2300-Day </a:t>
            </a:r>
            <a:br>
              <a:rPr lang="en-US" sz="3200" i="1" dirty="0"/>
            </a:br>
            <a:r>
              <a:rPr lang="en-US" sz="3200" i="1" dirty="0"/>
              <a:t>Time Prophecies</a:t>
            </a:r>
            <a:endParaRPr lang="en-US" sz="3200" dirty="0"/>
          </a:p>
        </p:txBody>
      </p:sp>
      <p:sp>
        <p:nvSpPr>
          <p:cNvPr id="4" name="Subtitle 2"/>
          <p:cNvSpPr txBox="1">
            <a:spLocks/>
          </p:cNvSpPr>
          <p:nvPr/>
        </p:nvSpPr>
        <p:spPr>
          <a:xfrm>
            <a:off x="194553" y="5867400"/>
            <a:ext cx="8696528" cy="685800"/>
          </a:xfrm>
          <a:prstGeom prst="rect">
            <a:avLst/>
          </a:prstGeom>
        </p:spPr>
        <p:txBody>
          <a:bodyPr vert="horz">
            <a:noAutofit/>
          </a:bodyPr>
          <a:lstStyle/>
          <a:p>
            <a:pPr marL="411480" marR="0" lvl="0" indent="-342900" algn="l" defTabSz="914400" rtl="0" eaLnBrk="1" fontAlgn="auto" latinLnBrk="0" hangingPunct="1">
              <a:lnSpc>
                <a:spcPct val="100000"/>
              </a:lnSpc>
              <a:spcBef>
                <a:spcPts val="700"/>
              </a:spcBef>
              <a:spcAft>
                <a:spcPts val="0"/>
              </a:spcAft>
              <a:buClr>
                <a:schemeClr val="tx2"/>
              </a:buClr>
              <a:buSzPct val="95000"/>
              <a:buFont typeface="Wingdings"/>
              <a:buChar char=""/>
              <a:tabLst/>
              <a:defRPr/>
            </a:pPr>
            <a:r>
              <a:rPr kumimoji="0" lang="en-US" sz="1800" b="1" i="1" u="none" strike="noStrike" kern="1200" cap="none" spc="0" normalizeH="0" baseline="0" noProof="0" dirty="0">
                <a:ln>
                  <a:noFill/>
                </a:ln>
                <a:solidFill>
                  <a:schemeClr val="tx1"/>
                </a:solidFill>
                <a:effectLst>
                  <a:outerShdw blurRad="38100" dist="38100" dir="2700000" algn="tl">
                    <a:srgbClr val="000000">
                      <a:alpha val="43137"/>
                    </a:srgbClr>
                  </a:outerShdw>
                </a:effectLst>
                <a:uLnTx/>
                <a:uFillTx/>
                <a:latin typeface="+mn-lt"/>
                <a:ea typeface="+mn-ea"/>
                <a:cs typeface="+mn-cs"/>
              </a:rPr>
              <a:t>“And after threescore and two weeks shall Messiah be cut off, but not for himself: …” </a:t>
            </a:r>
            <a:r>
              <a:rPr kumimoji="0" lang="en-US" sz="1600" b="1" i="1" u="none" strike="noStrike" kern="1200" cap="none" spc="0" normalizeH="0" baseline="0" noProof="0" dirty="0">
                <a:ln>
                  <a:noFill/>
                </a:ln>
                <a:solidFill>
                  <a:schemeClr val="tx1"/>
                </a:solidFill>
                <a:effectLst>
                  <a:outerShdw blurRad="38100" dist="38100" dir="2700000" algn="tl">
                    <a:srgbClr val="000000">
                      <a:alpha val="43137"/>
                    </a:srgbClr>
                  </a:outerShdw>
                </a:effectLst>
                <a:uLnTx/>
                <a:uFillTx/>
                <a:latin typeface="+mn-lt"/>
                <a:ea typeface="+mn-ea"/>
                <a:cs typeface="+mn-cs"/>
              </a:rPr>
              <a:t>Daniel 9:26</a:t>
            </a:r>
          </a:p>
        </p:txBody>
      </p:sp>
      <p:cxnSp>
        <p:nvCxnSpPr>
          <p:cNvPr id="5" name="Straight Connector 4"/>
          <p:cNvCxnSpPr/>
          <p:nvPr/>
        </p:nvCxnSpPr>
        <p:spPr>
          <a:xfrm flipV="1">
            <a:off x="1177040" y="3551404"/>
            <a:ext cx="6756796" cy="28372"/>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1177040" y="3198776"/>
            <a:ext cx="0" cy="68580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2704280" y="3198540"/>
            <a:ext cx="0" cy="38100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flipV="1">
            <a:off x="1177040" y="4877612"/>
            <a:ext cx="6192934" cy="3810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1177040" y="4534712"/>
            <a:ext cx="0" cy="38100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236757" y="2282368"/>
            <a:ext cx="1775282" cy="707886"/>
          </a:xfrm>
          <a:prstGeom prst="rect">
            <a:avLst/>
          </a:prstGeom>
          <a:noFill/>
        </p:spPr>
        <p:txBody>
          <a:bodyPr wrap="square" rtlCol="0">
            <a:spAutoFit/>
          </a:bodyPr>
          <a:lstStyle/>
          <a:p>
            <a:pPr algn="ctr"/>
            <a:r>
              <a:rPr lang="en-US" sz="4000" b="1" dirty="0">
                <a:effectLst>
                  <a:outerShdw blurRad="38100" dist="38100" dir="2700000" algn="tl">
                    <a:srgbClr val="000000">
                      <a:alpha val="43137"/>
                    </a:srgbClr>
                  </a:outerShdw>
                </a:effectLst>
              </a:rPr>
              <a:t>457BC</a:t>
            </a:r>
            <a:endParaRPr lang="en-US" sz="3600" b="1" dirty="0">
              <a:effectLst>
                <a:outerShdw blurRad="38100" dist="38100" dir="2700000" algn="tl">
                  <a:srgbClr val="000000">
                    <a:alpha val="43137"/>
                  </a:srgbClr>
                </a:outerShdw>
              </a:effectLst>
            </a:endParaRPr>
          </a:p>
        </p:txBody>
      </p:sp>
      <p:sp>
        <p:nvSpPr>
          <p:cNvPr id="11" name="TextBox 10"/>
          <p:cNvSpPr txBox="1"/>
          <p:nvPr/>
        </p:nvSpPr>
        <p:spPr>
          <a:xfrm>
            <a:off x="1399158" y="3030243"/>
            <a:ext cx="1159215" cy="523220"/>
          </a:xfrm>
          <a:prstGeom prst="rect">
            <a:avLst/>
          </a:prstGeom>
          <a:noFill/>
        </p:spPr>
        <p:txBody>
          <a:bodyPr wrap="square" rtlCol="0">
            <a:spAutoFit/>
          </a:bodyPr>
          <a:lstStyle/>
          <a:p>
            <a:pPr algn="ctr"/>
            <a:r>
              <a:rPr lang="en-US" sz="2800" b="1" dirty="0">
                <a:effectLst>
                  <a:outerShdw blurRad="38100" dist="38100" dir="2700000" algn="tl">
                    <a:srgbClr val="000000">
                      <a:alpha val="43137"/>
                    </a:srgbClr>
                  </a:outerShdw>
                </a:effectLst>
              </a:rPr>
              <a:t>7-wks</a:t>
            </a:r>
            <a:endParaRPr lang="en-US" sz="2000" b="1" dirty="0">
              <a:effectLst>
                <a:outerShdw blurRad="38100" dist="38100" dir="2700000" algn="tl">
                  <a:srgbClr val="000000">
                    <a:alpha val="43137"/>
                  </a:srgbClr>
                </a:outerShdw>
              </a:effectLst>
            </a:endParaRPr>
          </a:p>
        </p:txBody>
      </p:sp>
      <p:cxnSp>
        <p:nvCxnSpPr>
          <p:cNvPr id="12" name="Straight Connector 11"/>
          <p:cNvCxnSpPr/>
          <p:nvPr/>
        </p:nvCxnSpPr>
        <p:spPr>
          <a:xfrm>
            <a:off x="6130040" y="3170404"/>
            <a:ext cx="0" cy="38100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3621664" y="3030243"/>
            <a:ext cx="1534088" cy="523220"/>
          </a:xfrm>
          <a:prstGeom prst="rect">
            <a:avLst/>
          </a:prstGeom>
          <a:noFill/>
        </p:spPr>
        <p:txBody>
          <a:bodyPr wrap="square" rtlCol="0">
            <a:spAutoFit/>
          </a:bodyPr>
          <a:lstStyle/>
          <a:p>
            <a:pPr algn="ctr"/>
            <a:r>
              <a:rPr lang="en-US" sz="2800" b="1" dirty="0">
                <a:effectLst>
                  <a:outerShdw blurRad="38100" dist="38100" dir="2700000" algn="tl">
                    <a:srgbClr val="000000">
                      <a:alpha val="43137"/>
                    </a:srgbClr>
                  </a:outerShdw>
                </a:effectLst>
              </a:rPr>
              <a:t>62-wks</a:t>
            </a:r>
          </a:p>
        </p:txBody>
      </p:sp>
      <p:sp>
        <p:nvSpPr>
          <p:cNvPr id="14" name="TextBox 13"/>
          <p:cNvSpPr txBox="1"/>
          <p:nvPr/>
        </p:nvSpPr>
        <p:spPr>
          <a:xfrm>
            <a:off x="6240412" y="3030243"/>
            <a:ext cx="1081391" cy="523220"/>
          </a:xfrm>
          <a:prstGeom prst="rect">
            <a:avLst/>
          </a:prstGeom>
          <a:noFill/>
        </p:spPr>
        <p:txBody>
          <a:bodyPr wrap="square" rtlCol="0">
            <a:spAutoFit/>
          </a:bodyPr>
          <a:lstStyle/>
          <a:p>
            <a:pPr algn="ctr"/>
            <a:r>
              <a:rPr lang="en-US" sz="2800" b="1" dirty="0">
                <a:effectLst>
                  <a:outerShdw blurRad="38100" dist="38100" dir="2700000" algn="tl">
                    <a:srgbClr val="000000">
                      <a:alpha val="43137"/>
                    </a:srgbClr>
                  </a:outerShdw>
                </a:effectLst>
              </a:rPr>
              <a:t>1-wk</a:t>
            </a:r>
          </a:p>
        </p:txBody>
      </p:sp>
      <p:cxnSp>
        <p:nvCxnSpPr>
          <p:cNvPr id="15" name="Straight Connector 14"/>
          <p:cNvCxnSpPr/>
          <p:nvPr/>
        </p:nvCxnSpPr>
        <p:spPr>
          <a:xfrm>
            <a:off x="7357472" y="3170404"/>
            <a:ext cx="0" cy="38100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1177040" y="2170872"/>
            <a:ext cx="6180432" cy="0"/>
          </a:xfrm>
          <a:prstGeom prst="line">
            <a:avLst/>
          </a:prstGeom>
          <a:ln w="317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7357472" y="2182540"/>
            <a:ext cx="0" cy="22860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1177040" y="2170872"/>
            <a:ext cx="0" cy="22860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1891715" y="2413779"/>
            <a:ext cx="1645541" cy="584775"/>
          </a:xfrm>
          <a:prstGeom prst="rect">
            <a:avLst/>
          </a:prstGeom>
          <a:noFill/>
        </p:spPr>
        <p:txBody>
          <a:bodyPr wrap="square" rtlCol="0">
            <a:spAutoFit/>
          </a:bodyPr>
          <a:lstStyle/>
          <a:p>
            <a:pPr algn="ctr"/>
            <a:r>
              <a:rPr lang="en-US" sz="3200" b="1" dirty="0">
                <a:solidFill>
                  <a:srgbClr val="C00000"/>
                </a:solidFill>
                <a:effectLst>
                  <a:outerShdw blurRad="38100" dist="38100" dir="2700000" algn="tl">
                    <a:srgbClr val="000000">
                      <a:alpha val="43137"/>
                    </a:srgbClr>
                  </a:outerShdw>
                </a:effectLst>
              </a:rPr>
              <a:t>408BC</a:t>
            </a:r>
          </a:p>
        </p:txBody>
      </p:sp>
      <p:sp>
        <p:nvSpPr>
          <p:cNvPr id="20" name="TextBox 19"/>
          <p:cNvSpPr txBox="1"/>
          <p:nvPr/>
        </p:nvSpPr>
        <p:spPr>
          <a:xfrm>
            <a:off x="6696700" y="2413779"/>
            <a:ext cx="1387874" cy="584775"/>
          </a:xfrm>
          <a:prstGeom prst="rect">
            <a:avLst/>
          </a:prstGeom>
          <a:noFill/>
        </p:spPr>
        <p:txBody>
          <a:bodyPr wrap="square" rtlCol="0">
            <a:spAutoFit/>
          </a:bodyPr>
          <a:lstStyle/>
          <a:p>
            <a:pPr algn="ctr"/>
            <a:r>
              <a:rPr lang="en-US" sz="3200" b="1" dirty="0">
                <a:solidFill>
                  <a:srgbClr val="C00000"/>
                </a:solidFill>
                <a:effectLst>
                  <a:outerShdw blurRad="38100" dist="38100" dir="2700000" algn="tl">
                    <a:srgbClr val="000000">
                      <a:alpha val="43137"/>
                    </a:srgbClr>
                  </a:outerShdw>
                </a:effectLst>
              </a:rPr>
              <a:t>34AD</a:t>
            </a:r>
            <a:endParaRPr lang="en-US" sz="2800" b="1" dirty="0">
              <a:solidFill>
                <a:srgbClr val="C00000"/>
              </a:solidFill>
              <a:effectLst>
                <a:outerShdw blurRad="38100" dist="38100" dir="2700000" algn="tl">
                  <a:srgbClr val="000000">
                    <a:alpha val="43137"/>
                  </a:srgbClr>
                </a:outerShdw>
              </a:effectLst>
            </a:endParaRPr>
          </a:p>
        </p:txBody>
      </p:sp>
      <p:sp>
        <p:nvSpPr>
          <p:cNvPr id="21" name="TextBox 20"/>
          <p:cNvSpPr txBox="1"/>
          <p:nvPr/>
        </p:nvSpPr>
        <p:spPr>
          <a:xfrm>
            <a:off x="3022790" y="1482128"/>
            <a:ext cx="2587158" cy="707886"/>
          </a:xfrm>
          <a:prstGeom prst="rect">
            <a:avLst/>
          </a:prstGeom>
          <a:noFill/>
        </p:spPr>
        <p:txBody>
          <a:bodyPr wrap="square" rtlCol="0">
            <a:spAutoFit/>
          </a:bodyPr>
          <a:lstStyle/>
          <a:p>
            <a:r>
              <a:rPr lang="en-US" sz="4000" b="1" i="1" dirty="0">
                <a:effectLst>
                  <a:outerShdw blurRad="38100" dist="38100" dir="2700000" algn="tl">
                    <a:srgbClr val="000000">
                      <a:alpha val="43137"/>
                    </a:srgbClr>
                  </a:outerShdw>
                </a:effectLst>
              </a:rPr>
              <a:t>70-Weeks</a:t>
            </a:r>
            <a:endParaRPr lang="en-US" sz="3600" b="1" i="1" dirty="0">
              <a:effectLst>
                <a:outerShdw blurRad="38100" dist="38100" dir="2700000" algn="tl">
                  <a:srgbClr val="000000">
                    <a:alpha val="43137"/>
                  </a:srgbClr>
                </a:outerShdw>
              </a:effectLst>
            </a:endParaRPr>
          </a:p>
        </p:txBody>
      </p:sp>
      <p:sp>
        <p:nvSpPr>
          <p:cNvPr id="22" name="TextBox 21"/>
          <p:cNvSpPr txBox="1"/>
          <p:nvPr/>
        </p:nvSpPr>
        <p:spPr>
          <a:xfrm>
            <a:off x="1050428" y="4371704"/>
            <a:ext cx="1789478" cy="523220"/>
          </a:xfrm>
          <a:prstGeom prst="rect">
            <a:avLst/>
          </a:prstGeom>
          <a:noFill/>
        </p:spPr>
        <p:txBody>
          <a:bodyPr wrap="square" rtlCol="0">
            <a:spAutoFit/>
          </a:bodyPr>
          <a:lstStyle/>
          <a:p>
            <a:pPr algn="ctr"/>
            <a:r>
              <a:rPr lang="en-US" sz="2800" b="1" dirty="0">
                <a:effectLst>
                  <a:outerShdw blurRad="38100" dist="38100" dir="2700000" algn="tl">
                    <a:srgbClr val="000000">
                      <a:alpha val="43137"/>
                    </a:srgbClr>
                  </a:outerShdw>
                </a:effectLst>
              </a:rPr>
              <a:t>49-Years</a:t>
            </a:r>
          </a:p>
        </p:txBody>
      </p:sp>
      <p:cxnSp>
        <p:nvCxnSpPr>
          <p:cNvPr id="23" name="Straight Connector 22"/>
          <p:cNvCxnSpPr/>
          <p:nvPr/>
        </p:nvCxnSpPr>
        <p:spPr>
          <a:xfrm>
            <a:off x="2704280" y="4496612"/>
            <a:ext cx="0" cy="38100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7357472" y="4496612"/>
            <a:ext cx="0" cy="38100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25" name="TextBox 24"/>
          <p:cNvSpPr txBox="1"/>
          <p:nvPr/>
        </p:nvSpPr>
        <p:spPr>
          <a:xfrm>
            <a:off x="3310641" y="4371704"/>
            <a:ext cx="2021014" cy="523220"/>
          </a:xfrm>
          <a:prstGeom prst="rect">
            <a:avLst/>
          </a:prstGeom>
          <a:noFill/>
        </p:spPr>
        <p:txBody>
          <a:bodyPr wrap="square" rtlCol="0">
            <a:spAutoFit/>
          </a:bodyPr>
          <a:lstStyle/>
          <a:p>
            <a:pPr algn="ctr"/>
            <a:r>
              <a:rPr lang="en-US" sz="2800" b="1" dirty="0">
                <a:effectLst>
                  <a:outerShdw blurRad="38100" dist="38100" dir="2700000" algn="tl">
                    <a:srgbClr val="000000">
                      <a:alpha val="43137"/>
                    </a:srgbClr>
                  </a:outerShdw>
                </a:effectLst>
              </a:rPr>
              <a:t>434-Years</a:t>
            </a:r>
          </a:p>
        </p:txBody>
      </p:sp>
      <p:grpSp>
        <p:nvGrpSpPr>
          <p:cNvPr id="26" name="Group 45"/>
          <p:cNvGrpSpPr/>
          <p:nvPr/>
        </p:nvGrpSpPr>
        <p:grpSpPr>
          <a:xfrm>
            <a:off x="6476308" y="3658412"/>
            <a:ext cx="609600" cy="838200"/>
            <a:chOff x="3276600" y="3821352"/>
            <a:chExt cx="609600" cy="838200"/>
          </a:xfrm>
        </p:grpSpPr>
        <p:cxnSp>
          <p:nvCxnSpPr>
            <p:cNvPr id="27" name="Straight Connector 26"/>
            <p:cNvCxnSpPr/>
            <p:nvPr/>
          </p:nvCxnSpPr>
          <p:spPr>
            <a:xfrm>
              <a:off x="3276600" y="4049952"/>
              <a:ext cx="609600" cy="0"/>
            </a:xfrm>
            <a:prstGeom prst="line">
              <a:avLst/>
            </a:prstGeom>
            <a:ln w="28575">
              <a:solidFill>
                <a:srgbClr val="C00000"/>
              </a:solidFill>
            </a:ln>
            <a:scene3d>
              <a:camera prst="orthographicFront"/>
              <a:lightRig rig="threePt" dir="t"/>
            </a:scene3d>
            <a:sp3d>
              <a:bevelT w="139700" prst="cross"/>
            </a:sp3d>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a:off x="3581400" y="3821352"/>
              <a:ext cx="0" cy="838200"/>
            </a:xfrm>
            <a:prstGeom prst="line">
              <a:avLst/>
            </a:prstGeom>
            <a:ln w="28575">
              <a:solidFill>
                <a:srgbClr val="C00000"/>
              </a:solidFill>
            </a:ln>
            <a:scene3d>
              <a:camera prst="orthographicFront"/>
              <a:lightRig rig="threePt" dir="t"/>
            </a:scene3d>
            <a:sp3d>
              <a:bevelT w="139700" prst="cross"/>
            </a:sp3d>
          </p:spPr>
          <p:style>
            <a:lnRef idx="1">
              <a:schemeClr val="accent1"/>
            </a:lnRef>
            <a:fillRef idx="0">
              <a:schemeClr val="accent1"/>
            </a:fillRef>
            <a:effectRef idx="0">
              <a:schemeClr val="accent1"/>
            </a:effectRef>
            <a:fontRef idx="minor">
              <a:schemeClr val="tx1"/>
            </a:fontRef>
          </p:style>
        </p:cxnSp>
      </p:grpSp>
      <p:sp>
        <p:nvSpPr>
          <p:cNvPr id="29" name="TextBox 28"/>
          <p:cNvSpPr txBox="1"/>
          <p:nvPr/>
        </p:nvSpPr>
        <p:spPr>
          <a:xfrm>
            <a:off x="6051562" y="4877612"/>
            <a:ext cx="1427468" cy="523220"/>
          </a:xfrm>
          <a:prstGeom prst="rect">
            <a:avLst/>
          </a:prstGeom>
          <a:noFill/>
        </p:spPr>
        <p:txBody>
          <a:bodyPr wrap="square" rtlCol="0">
            <a:spAutoFit/>
          </a:bodyPr>
          <a:lstStyle/>
          <a:p>
            <a:pPr algn="ctr"/>
            <a:r>
              <a:rPr lang="en-US" sz="2800" b="1" dirty="0">
                <a:effectLst>
                  <a:outerShdw blurRad="38100" dist="38100" dir="2700000" algn="tl">
                    <a:srgbClr val="000000">
                      <a:alpha val="43137"/>
                    </a:srgbClr>
                  </a:outerShdw>
                </a:effectLst>
              </a:rPr>
              <a:t>7-Years</a:t>
            </a:r>
            <a:endParaRPr lang="en-US" sz="2400" b="1" dirty="0">
              <a:effectLst>
                <a:outerShdw blurRad="38100" dist="38100" dir="2700000" algn="tl">
                  <a:srgbClr val="000000">
                    <a:alpha val="43137"/>
                  </a:srgbClr>
                </a:outerShdw>
              </a:effectLst>
            </a:endParaRPr>
          </a:p>
        </p:txBody>
      </p:sp>
      <p:sp>
        <p:nvSpPr>
          <p:cNvPr id="30" name="TextBox 29"/>
          <p:cNvSpPr txBox="1"/>
          <p:nvPr/>
        </p:nvSpPr>
        <p:spPr>
          <a:xfrm>
            <a:off x="5553676" y="2343439"/>
            <a:ext cx="1489670" cy="646331"/>
          </a:xfrm>
          <a:prstGeom prst="rect">
            <a:avLst/>
          </a:prstGeom>
          <a:noFill/>
        </p:spPr>
        <p:txBody>
          <a:bodyPr wrap="square" rtlCol="0">
            <a:spAutoFit/>
          </a:bodyPr>
          <a:lstStyle/>
          <a:p>
            <a:pPr algn="ctr"/>
            <a:r>
              <a:rPr lang="en-US" sz="3600" b="1" dirty="0">
                <a:solidFill>
                  <a:srgbClr val="C00000"/>
                </a:solidFill>
                <a:effectLst>
                  <a:outerShdw blurRad="38100" dist="38100" dir="2700000" algn="tl">
                    <a:srgbClr val="000000">
                      <a:alpha val="43137"/>
                    </a:srgbClr>
                  </a:outerShdw>
                </a:effectLst>
              </a:rPr>
              <a:t>27AD</a:t>
            </a:r>
            <a:endParaRPr lang="en-US" sz="2800" b="1" dirty="0">
              <a:solidFill>
                <a:srgbClr val="C00000"/>
              </a:solidFill>
              <a:effectLst>
                <a:outerShdw blurRad="38100" dist="38100" dir="2700000" algn="tl">
                  <a:srgbClr val="000000">
                    <a:alpha val="43137"/>
                  </a:srgbClr>
                </a:outerShdw>
              </a:effectLst>
            </a:endParaRPr>
          </a:p>
        </p:txBody>
      </p:sp>
      <p:sp>
        <p:nvSpPr>
          <p:cNvPr id="31" name="TextBox 30"/>
          <p:cNvSpPr txBox="1"/>
          <p:nvPr/>
        </p:nvSpPr>
        <p:spPr>
          <a:xfrm>
            <a:off x="914801" y="2853137"/>
            <a:ext cx="524477" cy="430887"/>
          </a:xfrm>
          <a:prstGeom prst="rect">
            <a:avLst/>
          </a:prstGeom>
          <a:noFill/>
        </p:spPr>
        <p:txBody>
          <a:bodyPr wrap="square" rtlCol="0">
            <a:spAutoFit/>
          </a:bodyPr>
          <a:lstStyle/>
          <a:p>
            <a:pPr algn="ctr"/>
            <a:r>
              <a:rPr lang="en-US" sz="2200" b="1" dirty="0">
                <a:effectLst>
                  <a:outerShdw blurRad="38100" dist="38100" dir="2700000" algn="tl">
                    <a:srgbClr val="000000">
                      <a:alpha val="43137"/>
                    </a:srgbClr>
                  </a:outerShdw>
                </a:effectLst>
              </a:rPr>
              <a:t>A</a:t>
            </a:r>
          </a:p>
        </p:txBody>
      </p:sp>
      <p:sp>
        <p:nvSpPr>
          <p:cNvPr id="32" name="TextBox 31"/>
          <p:cNvSpPr txBox="1"/>
          <p:nvPr/>
        </p:nvSpPr>
        <p:spPr>
          <a:xfrm>
            <a:off x="2442041" y="2852089"/>
            <a:ext cx="524477" cy="430887"/>
          </a:xfrm>
          <a:prstGeom prst="rect">
            <a:avLst/>
          </a:prstGeom>
          <a:noFill/>
        </p:spPr>
        <p:txBody>
          <a:bodyPr wrap="square" rtlCol="0">
            <a:spAutoFit/>
          </a:bodyPr>
          <a:lstStyle/>
          <a:p>
            <a:pPr algn="ctr"/>
            <a:r>
              <a:rPr lang="en-US" sz="2200" b="1" dirty="0">
                <a:effectLst>
                  <a:outerShdw blurRad="38100" dist="38100" dir="2700000" algn="tl">
                    <a:srgbClr val="000000">
                      <a:alpha val="43137"/>
                    </a:srgbClr>
                  </a:outerShdw>
                </a:effectLst>
              </a:rPr>
              <a:t>B</a:t>
            </a:r>
          </a:p>
        </p:txBody>
      </p:sp>
      <p:sp>
        <p:nvSpPr>
          <p:cNvPr id="33" name="TextBox 32"/>
          <p:cNvSpPr txBox="1"/>
          <p:nvPr/>
        </p:nvSpPr>
        <p:spPr>
          <a:xfrm>
            <a:off x="5867801" y="2774265"/>
            <a:ext cx="524477" cy="523220"/>
          </a:xfrm>
          <a:prstGeom prst="rect">
            <a:avLst/>
          </a:prstGeom>
          <a:noFill/>
        </p:spPr>
        <p:txBody>
          <a:bodyPr wrap="square" rtlCol="0">
            <a:spAutoFit/>
          </a:bodyPr>
          <a:lstStyle/>
          <a:p>
            <a:pPr algn="ctr"/>
            <a:r>
              <a:rPr lang="en-US" sz="2800" b="1" i="1" dirty="0">
                <a:solidFill>
                  <a:srgbClr val="FFC000"/>
                </a:solidFill>
                <a:effectLst>
                  <a:outerShdw blurRad="38100" dist="38100" dir="2700000" algn="tl">
                    <a:srgbClr val="000000">
                      <a:alpha val="43137"/>
                    </a:srgbClr>
                  </a:outerShdw>
                </a:effectLst>
              </a:rPr>
              <a:t>C</a:t>
            </a:r>
          </a:p>
        </p:txBody>
      </p:sp>
      <p:sp>
        <p:nvSpPr>
          <p:cNvPr id="34" name="TextBox 33"/>
          <p:cNvSpPr txBox="1"/>
          <p:nvPr/>
        </p:nvSpPr>
        <p:spPr>
          <a:xfrm>
            <a:off x="6518869" y="4430140"/>
            <a:ext cx="524477" cy="523220"/>
          </a:xfrm>
          <a:prstGeom prst="rect">
            <a:avLst/>
          </a:prstGeom>
          <a:noFill/>
        </p:spPr>
        <p:txBody>
          <a:bodyPr wrap="square" rtlCol="0">
            <a:spAutoFit/>
          </a:bodyPr>
          <a:lstStyle/>
          <a:p>
            <a:pPr algn="ctr"/>
            <a:r>
              <a:rPr lang="en-US" sz="2800" b="1" i="1" dirty="0">
                <a:solidFill>
                  <a:srgbClr val="FFC000"/>
                </a:solidFill>
                <a:effectLst>
                  <a:outerShdw blurRad="38100" dist="38100" dir="2700000" algn="tl">
                    <a:srgbClr val="000000">
                      <a:alpha val="43137"/>
                    </a:srgbClr>
                  </a:outerShdw>
                </a:effectLst>
              </a:rPr>
              <a:t>D</a:t>
            </a:r>
          </a:p>
        </p:txBody>
      </p:sp>
      <p:sp>
        <p:nvSpPr>
          <p:cNvPr id="35" name="TextBox 34"/>
          <p:cNvSpPr txBox="1"/>
          <p:nvPr/>
        </p:nvSpPr>
        <p:spPr>
          <a:xfrm>
            <a:off x="7095233" y="2822905"/>
            <a:ext cx="524477" cy="430887"/>
          </a:xfrm>
          <a:prstGeom prst="rect">
            <a:avLst/>
          </a:prstGeom>
          <a:noFill/>
        </p:spPr>
        <p:txBody>
          <a:bodyPr wrap="square" rtlCol="0">
            <a:spAutoFit/>
          </a:bodyPr>
          <a:lstStyle/>
          <a:p>
            <a:pPr algn="ctr"/>
            <a:r>
              <a:rPr lang="en-US" sz="2200" b="1" dirty="0">
                <a:effectLst>
                  <a:outerShdw blurRad="38100" dist="38100" dir="2700000" algn="tl">
                    <a:srgbClr val="000000">
                      <a:alpha val="43137"/>
                    </a:srgbClr>
                  </a:outerShdw>
                </a:effectLst>
              </a:rPr>
              <a:t>E</a:t>
            </a:r>
          </a:p>
        </p:txBody>
      </p:sp>
      <p:cxnSp>
        <p:nvCxnSpPr>
          <p:cNvPr id="36" name="Straight Connector 35"/>
          <p:cNvCxnSpPr/>
          <p:nvPr/>
        </p:nvCxnSpPr>
        <p:spPr>
          <a:xfrm>
            <a:off x="6130040" y="4496612"/>
            <a:ext cx="0" cy="38100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a:off x="8025314" y="3550592"/>
            <a:ext cx="764433" cy="0"/>
          </a:xfrm>
          <a:prstGeom prst="line">
            <a:avLst/>
          </a:prstGeom>
          <a:ln w="31750">
            <a:solidFill>
              <a:schemeClr val="bg1"/>
            </a:solidFill>
            <a:prstDash val="dash"/>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flipV="1">
            <a:off x="7473795" y="4870290"/>
            <a:ext cx="1292570" cy="7006"/>
          </a:xfrm>
          <a:prstGeom prst="line">
            <a:avLst/>
          </a:prstGeom>
          <a:ln w="3175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39" name="TextBox 38"/>
          <p:cNvSpPr txBox="1"/>
          <p:nvPr/>
        </p:nvSpPr>
        <p:spPr>
          <a:xfrm>
            <a:off x="2966517" y="4845372"/>
            <a:ext cx="2901283" cy="707886"/>
          </a:xfrm>
          <a:prstGeom prst="rect">
            <a:avLst/>
          </a:prstGeom>
          <a:noFill/>
        </p:spPr>
        <p:txBody>
          <a:bodyPr wrap="square" rtlCol="0">
            <a:spAutoFit/>
          </a:bodyPr>
          <a:lstStyle/>
          <a:p>
            <a:pPr algn="ctr"/>
            <a:r>
              <a:rPr lang="en-US" sz="4000" b="1" i="1" dirty="0">
                <a:solidFill>
                  <a:schemeClr val="tx1">
                    <a:lumMod val="65000"/>
                  </a:schemeClr>
                </a:solidFill>
                <a:effectLst>
                  <a:outerShdw blurRad="38100" dist="38100" dir="2700000" algn="tl">
                    <a:srgbClr val="000000">
                      <a:alpha val="43137"/>
                    </a:srgbClr>
                  </a:outerShdw>
                </a:effectLst>
              </a:rPr>
              <a:t>2,300-Days</a:t>
            </a:r>
            <a:endParaRPr lang="en-US" sz="3600" b="1" i="1" dirty="0">
              <a:solidFill>
                <a:schemeClr val="tx1">
                  <a:lumMod val="65000"/>
                </a:schemeClr>
              </a:solidFill>
              <a:effectLst>
                <a:outerShdw blurRad="38100" dist="38100" dir="2700000" algn="tl">
                  <a:srgbClr val="000000">
                    <a:alpha val="43137"/>
                  </a:srgbClr>
                </a:outerShdw>
              </a:effectLst>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200" i="1" dirty="0"/>
              <a:t>The 70-Week &amp; 2300-Day </a:t>
            </a:r>
            <a:br>
              <a:rPr lang="en-US" sz="3200" i="1" dirty="0"/>
            </a:br>
            <a:r>
              <a:rPr lang="en-US" sz="3200" i="1" dirty="0"/>
              <a:t>Time Prophecies</a:t>
            </a:r>
            <a:endParaRPr lang="en-US" sz="3200" dirty="0"/>
          </a:p>
        </p:txBody>
      </p:sp>
      <p:sp>
        <p:nvSpPr>
          <p:cNvPr id="4" name="Subtitle 2"/>
          <p:cNvSpPr txBox="1">
            <a:spLocks/>
          </p:cNvSpPr>
          <p:nvPr/>
        </p:nvSpPr>
        <p:spPr>
          <a:xfrm>
            <a:off x="194553" y="5867400"/>
            <a:ext cx="8696528" cy="685800"/>
          </a:xfrm>
          <a:prstGeom prst="rect">
            <a:avLst/>
          </a:prstGeom>
        </p:spPr>
        <p:txBody>
          <a:bodyPr vert="horz">
            <a:normAutofit fontScale="62500" lnSpcReduction="20000"/>
          </a:bodyPr>
          <a:lstStyle/>
          <a:p>
            <a:pPr marL="411480" marR="0" lvl="0" indent="-342900" algn="l" defTabSz="914400" rtl="0" eaLnBrk="1" fontAlgn="auto" latinLnBrk="0" hangingPunct="1">
              <a:lnSpc>
                <a:spcPct val="100000"/>
              </a:lnSpc>
              <a:spcBef>
                <a:spcPts val="700"/>
              </a:spcBef>
              <a:spcAft>
                <a:spcPts val="0"/>
              </a:spcAft>
              <a:buClr>
                <a:schemeClr val="tx2"/>
              </a:buClr>
              <a:buSzPct val="95000"/>
              <a:buFont typeface="Wingdings"/>
              <a:buChar char=""/>
              <a:tabLst/>
              <a:defRPr/>
            </a:pPr>
            <a:r>
              <a:rPr kumimoji="0" lang="en-US" sz="3000" b="1" i="1" u="none" strike="noStrike" kern="1200" cap="none" spc="0" normalizeH="0" baseline="0" noProof="0" dirty="0">
                <a:ln>
                  <a:noFill/>
                </a:ln>
                <a:solidFill>
                  <a:schemeClr val="tx1"/>
                </a:solidFill>
                <a:effectLst>
                  <a:outerShdw blurRad="38100" dist="38100" dir="2700000" algn="tl">
                    <a:srgbClr val="000000">
                      <a:alpha val="43137"/>
                    </a:srgbClr>
                  </a:outerShdw>
                </a:effectLst>
                <a:uLnTx/>
                <a:uFillTx/>
                <a:latin typeface="+mn-lt"/>
                <a:ea typeface="+mn-ea"/>
                <a:cs typeface="+mn-cs"/>
              </a:rPr>
              <a:t>“…and the people of the prince that shall come shall destroy the city and the sanctuary; and the end thereof [shall be] with a flood…” </a:t>
            </a:r>
            <a:r>
              <a:rPr kumimoji="0" lang="en-US" sz="2600" b="1" i="1" u="none" strike="noStrike" kern="1200" cap="none" spc="0" normalizeH="0" baseline="0" noProof="0" dirty="0">
                <a:ln>
                  <a:noFill/>
                </a:ln>
                <a:solidFill>
                  <a:schemeClr val="tx1"/>
                </a:solidFill>
                <a:effectLst>
                  <a:outerShdw blurRad="38100" dist="38100" dir="2700000" algn="tl">
                    <a:srgbClr val="000000">
                      <a:alpha val="43137"/>
                    </a:srgbClr>
                  </a:outerShdw>
                </a:effectLst>
                <a:uLnTx/>
                <a:uFillTx/>
                <a:latin typeface="+mn-lt"/>
                <a:ea typeface="+mn-ea"/>
                <a:cs typeface="+mn-cs"/>
              </a:rPr>
              <a:t>Daniel 9:26</a:t>
            </a:r>
          </a:p>
        </p:txBody>
      </p:sp>
      <p:cxnSp>
        <p:nvCxnSpPr>
          <p:cNvPr id="5" name="Straight Connector 4"/>
          <p:cNvCxnSpPr/>
          <p:nvPr/>
        </p:nvCxnSpPr>
        <p:spPr>
          <a:xfrm flipV="1">
            <a:off x="1371600" y="3550592"/>
            <a:ext cx="6507804" cy="29184"/>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flipV="1">
            <a:off x="1371600" y="4877612"/>
            <a:ext cx="6507804" cy="3810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1371600" y="4534712"/>
            <a:ext cx="0" cy="38100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3367288" y="3170404"/>
            <a:ext cx="0" cy="38100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1599655" y="3030243"/>
            <a:ext cx="1508651" cy="523220"/>
          </a:xfrm>
          <a:prstGeom prst="rect">
            <a:avLst/>
          </a:prstGeom>
          <a:noFill/>
        </p:spPr>
        <p:txBody>
          <a:bodyPr wrap="square" rtlCol="0">
            <a:spAutoFit/>
          </a:bodyPr>
          <a:lstStyle/>
          <a:p>
            <a:pPr algn="ctr"/>
            <a:r>
              <a:rPr lang="en-US" sz="2800" b="1" dirty="0">
                <a:effectLst>
                  <a:outerShdw blurRad="38100" dist="38100" dir="2700000" algn="tl">
                    <a:srgbClr val="000000">
                      <a:alpha val="43137"/>
                    </a:srgbClr>
                  </a:outerShdw>
                </a:effectLst>
              </a:rPr>
              <a:t>62-wks</a:t>
            </a:r>
          </a:p>
        </p:txBody>
      </p:sp>
      <p:sp>
        <p:nvSpPr>
          <p:cNvPr id="10" name="TextBox 9"/>
          <p:cNvSpPr txBox="1"/>
          <p:nvPr/>
        </p:nvSpPr>
        <p:spPr>
          <a:xfrm>
            <a:off x="3448476" y="3030243"/>
            <a:ext cx="1081391" cy="523220"/>
          </a:xfrm>
          <a:prstGeom prst="rect">
            <a:avLst/>
          </a:prstGeom>
          <a:noFill/>
        </p:spPr>
        <p:txBody>
          <a:bodyPr wrap="square" rtlCol="0">
            <a:spAutoFit/>
          </a:bodyPr>
          <a:lstStyle/>
          <a:p>
            <a:pPr algn="ctr"/>
            <a:r>
              <a:rPr lang="en-US" sz="2800" b="1" dirty="0">
                <a:effectLst>
                  <a:outerShdw blurRad="38100" dist="38100" dir="2700000" algn="tl">
                    <a:srgbClr val="000000">
                      <a:alpha val="43137"/>
                    </a:srgbClr>
                  </a:outerShdw>
                </a:effectLst>
              </a:rPr>
              <a:t>1-wk</a:t>
            </a:r>
          </a:p>
        </p:txBody>
      </p:sp>
      <p:cxnSp>
        <p:nvCxnSpPr>
          <p:cNvPr id="11" name="Straight Connector 10"/>
          <p:cNvCxnSpPr/>
          <p:nvPr/>
        </p:nvCxnSpPr>
        <p:spPr>
          <a:xfrm>
            <a:off x="4594720" y="3170404"/>
            <a:ext cx="0" cy="38100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1444907" y="2170872"/>
            <a:ext cx="3130357" cy="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575264" y="2182540"/>
            <a:ext cx="0" cy="22860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685801" y="2413779"/>
            <a:ext cx="1532054" cy="584775"/>
          </a:xfrm>
          <a:prstGeom prst="rect">
            <a:avLst/>
          </a:prstGeom>
          <a:noFill/>
        </p:spPr>
        <p:txBody>
          <a:bodyPr wrap="square" rtlCol="0">
            <a:spAutoFit/>
          </a:bodyPr>
          <a:lstStyle/>
          <a:p>
            <a:pPr algn="ctr"/>
            <a:r>
              <a:rPr lang="en-US" sz="3200" b="1" dirty="0">
                <a:solidFill>
                  <a:srgbClr val="C00000"/>
                </a:solidFill>
                <a:effectLst>
                  <a:outerShdw blurRad="38100" dist="38100" dir="2700000" algn="tl">
                    <a:srgbClr val="000000">
                      <a:alpha val="43137"/>
                    </a:srgbClr>
                  </a:outerShdw>
                </a:effectLst>
              </a:rPr>
              <a:t>408BC</a:t>
            </a:r>
          </a:p>
        </p:txBody>
      </p:sp>
      <p:sp>
        <p:nvSpPr>
          <p:cNvPr id="15" name="TextBox 14"/>
          <p:cNvSpPr txBox="1"/>
          <p:nvPr/>
        </p:nvSpPr>
        <p:spPr>
          <a:xfrm>
            <a:off x="3797273" y="2385643"/>
            <a:ext cx="1444151" cy="646331"/>
          </a:xfrm>
          <a:prstGeom prst="rect">
            <a:avLst/>
          </a:prstGeom>
          <a:noFill/>
        </p:spPr>
        <p:txBody>
          <a:bodyPr wrap="square" rtlCol="0">
            <a:spAutoFit/>
          </a:bodyPr>
          <a:lstStyle/>
          <a:p>
            <a:pPr algn="ctr"/>
            <a:r>
              <a:rPr lang="en-US" sz="3600" b="1" dirty="0">
                <a:solidFill>
                  <a:srgbClr val="C00000"/>
                </a:solidFill>
                <a:effectLst>
                  <a:outerShdw blurRad="38100" dist="38100" dir="2700000" algn="tl">
                    <a:srgbClr val="000000">
                      <a:alpha val="43137"/>
                    </a:srgbClr>
                  </a:outerShdw>
                </a:effectLst>
              </a:rPr>
              <a:t>34AD</a:t>
            </a:r>
            <a:endParaRPr lang="en-US" sz="3200" b="1" dirty="0">
              <a:solidFill>
                <a:srgbClr val="C00000"/>
              </a:solidFill>
              <a:effectLst>
                <a:outerShdw blurRad="38100" dist="38100" dir="2700000" algn="tl">
                  <a:srgbClr val="000000">
                    <a:alpha val="43137"/>
                  </a:srgbClr>
                </a:outerShdw>
              </a:effectLst>
            </a:endParaRPr>
          </a:p>
        </p:txBody>
      </p:sp>
      <p:sp>
        <p:nvSpPr>
          <p:cNvPr id="16" name="TextBox 15"/>
          <p:cNvSpPr txBox="1"/>
          <p:nvPr/>
        </p:nvSpPr>
        <p:spPr>
          <a:xfrm>
            <a:off x="1316400" y="1524332"/>
            <a:ext cx="2243036" cy="646331"/>
          </a:xfrm>
          <a:prstGeom prst="rect">
            <a:avLst/>
          </a:prstGeom>
          <a:noFill/>
        </p:spPr>
        <p:txBody>
          <a:bodyPr wrap="square" rtlCol="0">
            <a:spAutoFit/>
          </a:bodyPr>
          <a:lstStyle/>
          <a:p>
            <a:r>
              <a:rPr lang="en-US" sz="3600" b="1" i="1" dirty="0">
                <a:solidFill>
                  <a:schemeClr val="tx1">
                    <a:lumMod val="65000"/>
                  </a:schemeClr>
                </a:solidFill>
                <a:effectLst>
                  <a:outerShdw blurRad="38100" dist="38100" dir="2700000" algn="tl">
                    <a:srgbClr val="000000">
                      <a:alpha val="43137"/>
                    </a:srgbClr>
                  </a:outerShdw>
                </a:effectLst>
              </a:rPr>
              <a:t>70-Weeks</a:t>
            </a:r>
            <a:endParaRPr lang="en-US" sz="3200" b="1" i="1" dirty="0">
              <a:solidFill>
                <a:schemeClr val="tx1">
                  <a:lumMod val="65000"/>
                </a:schemeClr>
              </a:solidFill>
              <a:effectLst>
                <a:outerShdw blurRad="38100" dist="38100" dir="2700000" algn="tl">
                  <a:srgbClr val="000000">
                    <a:alpha val="43137"/>
                  </a:srgbClr>
                </a:outerShdw>
              </a:effectLst>
            </a:endParaRPr>
          </a:p>
        </p:txBody>
      </p:sp>
      <p:cxnSp>
        <p:nvCxnSpPr>
          <p:cNvPr id="17" name="Straight Connector 16"/>
          <p:cNvCxnSpPr/>
          <p:nvPr/>
        </p:nvCxnSpPr>
        <p:spPr>
          <a:xfrm>
            <a:off x="3356056" y="4496612"/>
            <a:ext cx="0" cy="38100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4584992" y="4496612"/>
            <a:ext cx="0" cy="38100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1313144" y="4336004"/>
            <a:ext cx="2039656" cy="523220"/>
          </a:xfrm>
          <a:prstGeom prst="rect">
            <a:avLst/>
          </a:prstGeom>
          <a:noFill/>
        </p:spPr>
        <p:txBody>
          <a:bodyPr wrap="square" rtlCol="0">
            <a:spAutoFit/>
          </a:bodyPr>
          <a:lstStyle/>
          <a:p>
            <a:pPr algn="ctr"/>
            <a:r>
              <a:rPr lang="en-US" sz="2800" b="1" dirty="0">
                <a:effectLst>
                  <a:outerShdw blurRad="38100" dist="38100" dir="2700000" algn="tl">
                    <a:srgbClr val="000000">
                      <a:alpha val="43137"/>
                    </a:srgbClr>
                  </a:outerShdw>
                </a:effectLst>
              </a:rPr>
              <a:t>434-Years</a:t>
            </a:r>
          </a:p>
        </p:txBody>
      </p:sp>
      <p:grpSp>
        <p:nvGrpSpPr>
          <p:cNvPr id="20" name="Group 45"/>
          <p:cNvGrpSpPr/>
          <p:nvPr/>
        </p:nvGrpSpPr>
        <p:grpSpPr>
          <a:xfrm>
            <a:off x="3684372" y="3658412"/>
            <a:ext cx="609600" cy="838200"/>
            <a:chOff x="3276600" y="3821352"/>
            <a:chExt cx="609600" cy="838200"/>
          </a:xfrm>
        </p:grpSpPr>
        <p:cxnSp>
          <p:nvCxnSpPr>
            <p:cNvPr id="21" name="Straight Connector 20"/>
            <p:cNvCxnSpPr/>
            <p:nvPr/>
          </p:nvCxnSpPr>
          <p:spPr>
            <a:xfrm>
              <a:off x="3276600" y="4049952"/>
              <a:ext cx="609600" cy="0"/>
            </a:xfrm>
            <a:prstGeom prst="line">
              <a:avLst/>
            </a:prstGeom>
            <a:ln w="28575">
              <a:solidFill>
                <a:srgbClr val="C00000"/>
              </a:solidFill>
            </a:ln>
            <a:scene3d>
              <a:camera prst="orthographicFront"/>
              <a:lightRig rig="threePt" dir="t"/>
            </a:scene3d>
            <a:sp3d>
              <a:bevelT w="139700" prst="cross"/>
            </a:sp3d>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3581400" y="3821352"/>
              <a:ext cx="0" cy="838200"/>
            </a:xfrm>
            <a:prstGeom prst="line">
              <a:avLst/>
            </a:prstGeom>
            <a:ln w="28575">
              <a:solidFill>
                <a:srgbClr val="C00000"/>
              </a:solidFill>
            </a:ln>
            <a:scene3d>
              <a:camera prst="orthographicFront"/>
              <a:lightRig rig="threePt" dir="t"/>
            </a:scene3d>
            <a:sp3d>
              <a:bevelT w="139700" prst="cross"/>
            </a:sp3d>
          </p:spPr>
          <p:style>
            <a:lnRef idx="1">
              <a:schemeClr val="accent1"/>
            </a:lnRef>
            <a:fillRef idx="0">
              <a:schemeClr val="accent1"/>
            </a:fillRef>
            <a:effectRef idx="0">
              <a:schemeClr val="accent1"/>
            </a:effectRef>
            <a:fontRef idx="minor">
              <a:schemeClr val="tx1"/>
            </a:fontRef>
          </p:style>
        </p:cxnSp>
      </p:grpSp>
      <p:sp>
        <p:nvSpPr>
          <p:cNvPr id="23" name="TextBox 22"/>
          <p:cNvSpPr txBox="1"/>
          <p:nvPr/>
        </p:nvSpPr>
        <p:spPr>
          <a:xfrm>
            <a:off x="3288810" y="4849476"/>
            <a:ext cx="1427468" cy="523220"/>
          </a:xfrm>
          <a:prstGeom prst="rect">
            <a:avLst/>
          </a:prstGeom>
          <a:noFill/>
        </p:spPr>
        <p:txBody>
          <a:bodyPr wrap="square" rtlCol="0">
            <a:spAutoFit/>
          </a:bodyPr>
          <a:lstStyle/>
          <a:p>
            <a:pPr algn="ctr"/>
            <a:r>
              <a:rPr lang="en-US" sz="2800" b="1" dirty="0">
                <a:effectLst>
                  <a:outerShdw blurRad="38100" dist="38100" dir="2700000" algn="tl">
                    <a:srgbClr val="000000">
                      <a:alpha val="43137"/>
                    </a:srgbClr>
                  </a:outerShdw>
                </a:effectLst>
              </a:rPr>
              <a:t>7-Years</a:t>
            </a:r>
            <a:endParaRPr lang="en-US" sz="2400" b="1" dirty="0">
              <a:effectLst>
                <a:outerShdw blurRad="38100" dist="38100" dir="2700000" algn="tl">
                  <a:srgbClr val="000000">
                    <a:alpha val="43137"/>
                  </a:srgbClr>
                </a:outerShdw>
              </a:effectLst>
            </a:endParaRPr>
          </a:p>
        </p:txBody>
      </p:sp>
      <p:sp>
        <p:nvSpPr>
          <p:cNvPr id="24" name="TextBox 23"/>
          <p:cNvSpPr txBox="1"/>
          <p:nvPr/>
        </p:nvSpPr>
        <p:spPr>
          <a:xfrm>
            <a:off x="2644727" y="2413779"/>
            <a:ext cx="1341129" cy="584775"/>
          </a:xfrm>
          <a:prstGeom prst="rect">
            <a:avLst/>
          </a:prstGeom>
          <a:noFill/>
        </p:spPr>
        <p:txBody>
          <a:bodyPr wrap="square" rtlCol="0">
            <a:spAutoFit/>
          </a:bodyPr>
          <a:lstStyle/>
          <a:p>
            <a:pPr algn="ctr"/>
            <a:r>
              <a:rPr lang="en-US" sz="3200" b="1" dirty="0">
                <a:solidFill>
                  <a:srgbClr val="C00000"/>
                </a:solidFill>
                <a:effectLst>
                  <a:outerShdw blurRad="38100" dist="38100" dir="2700000" algn="tl">
                    <a:srgbClr val="000000">
                      <a:alpha val="43137"/>
                    </a:srgbClr>
                  </a:outerShdw>
                </a:effectLst>
              </a:rPr>
              <a:t>27AD</a:t>
            </a:r>
            <a:endParaRPr lang="en-US" sz="2800" b="1" dirty="0">
              <a:solidFill>
                <a:srgbClr val="C00000"/>
              </a:solidFill>
              <a:effectLst>
                <a:outerShdw blurRad="38100" dist="38100" dir="2700000" algn="tl">
                  <a:srgbClr val="000000">
                    <a:alpha val="43137"/>
                  </a:srgbClr>
                </a:outerShdw>
              </a:effectLst>
            </a:endParaRPr>
          </a:p>
        </p:txBody>
      </p:sp>
      <p:sp>
        <p:nvSpPr>
          <p:cNvPr id="25" name="TextBox 24"/>
          <p:cNvSpPr txBox="1"/>
          <p:nvPr/>
        </p:nvSpPr>
        <p:spPr>
          <a:xfrm>
            <a:off x="1148217" y="2852089"/>
            <a:ext cx="524477" cy="430887"/>
          </a:xfrm>
          <a:prstGeom prst="rect">
            <a:avLst/>
          </a:prstGeom>
          <a:noFill/>
        </p:spPr>
        <p:txBody>
          <a:bodyPr wrap="square" rtlCol="0">
            <a:spAutoFit/>
          </a:bodyPr>
          <a:lstStyle/>
          <a:p>
            <a:pPr algn="ctr"/>
            <a:r>
              <a:rPr lang="en-US" sz="2200" b="1" dirty="0">
                <a:effectLst>
                  <a:outerShdw blurRad="38100" dist="38100" dir="2700000" algn="tl">
                    <a:srgbClr val="000000">
                      <a:alpha val="43137"/>
                    </a:srgbClr>
                  </a:outerShdw>
                </a:effectLst>
              </a:rPr>
              <a:t>B</a:t>
            </a:r>
          </a:p>
        </p:txBody>
      </p:sp>
      <p:sp>
        <p:nvSpPr>
          <p:cNvPr id="26" name="TextBox 25"/>
          <p:cNvSpPr txBox="1"/>
          <p:nvPr/>
        </p:nvSpPr>
        <p:spPr>
          <a:xfrm>
            <a:off x="3105049" y="2822905"/>
            <a:ext cx="524477" cy="430887"/>
          </a:xfrm>
          <a:prstGeom prst="rect">
            <a:avLst/>
          </a:prstGeom>
          <a:noFill/>
        </p:spPr>
        <p:txBody>
          <a:bodyPr wrap="square" rtlCol="0">
            <a:spAutoFit/>
          </a:bodyPr>
          <a:lstStyle/>
          <a:p>
            <a:pPr algn="ctr"/>
            <a:r>
              <a:rPr lang="en-US" sz="2200" b="1" dirty="0">
                <a:effectLst>
                  <a:outerShdw blurRad="38100" dist="38100" dir="2700000" algn="tl">
                    <a:srgbClr val="000000">
                      <a:alpha val="43137"/>
                    </a:srgbClr>
                  </a:outerShdw>
                </a:effectLst>
              </a:rPr>
              <a:t>C</a:t>
            </a:r>
          </a:p>
        </p:txBody>
      </p:sp>
      <p:sp>
        <p:nvSpPr>
          <p:cNvPr id="27" name="TextBox 26"/>
          <p:cNvSpPr txBox="1"/>
          <p:nvPr/>
        </p:nvSpPr>
        <p:spPr>
          <a:xfrm>
            <a:off x="3726933" y="4420412"/>
            <a:ext cx="524477" cy="430887"/>
          </a:xfrm>
          <a:prstGeom prst="rect">
            <a:avLst/>
          </a:prstGeom>
          <a:noFill/>
        </p:spPr>
        <p:txBody>
          <a:bodyPr wrap="square" rtlCol="0">
            <a:spAutoFit/>
          </a:bodyPr>
          <a:lstStyle/>
          <a:p>
            <a:pPr algn="ctr"/>
            <a:r>
              <a:rPr lang="en-US" sz="2200" b="1" dirty="0">
                <a:effectLst>
                  <a:outerShdw blurRad="38100" dist="38100" dir="2700000" algn="tl">
                    <a:srgbClr val="000000">
                      <a:alpha val="43137"/>
                    </a:srgbClr>
                  </a:outerShdw>
                </a:effectLst>
              </a:rPr>
              <a:t>D</a:t>
            </a:r>
          </a:p>
        </p:txBody>
      </p:sp>
      <p:sp>
        <p:nvSpPr>
          <p:cNvPr id="28" name="TextBox 27"/>
          <p:cNvSpPr txBox="1"/>
          <p:nvPr/>
        </p:nvSpPr>
        <p:spPr>
          <a:xfrm>
            <a:off x="4332481" y="2736401"/>
            <a:ext cx="524477" cy="523220"/>
          </a:xfrm>
          <a:prstGeom prst="rect">
            <a:avLst/>
          </a:prstGeom>
          <a:noFill/>
        </p:spPr>
        <p:txBody>
          <a:bodyPr wrap="square" rtlCol="0">
            <a:spAutoFit/>
          </a:bodyPr>
          <a:lstStyle/>
          <a:p>
            <a:pPr algn="ctr"/>
            <a:r>
              <a:rPr lang="en-US" sz="2800" b="1" i="1" dirty="0">
                <a:solidFill>
                  <a:srgbClr val="FFC000"/>
                </a:solidFill>
                <a:effectLst>
                  <a:outerShdw blurRad="38100" dist="38100" dir="2700000" algn="tl">
                    <a:srgbClr val="000000">
                      <a:alpha val="43137"/>
                    </a:srgbClr>
                  </a:outerShdw>
                </a:effectLst>
              </a:rPr>
              <a:t>E</a:t>
            </a:r>
          </a:p>
        </p:txBody>
      </p:sp>
      <p:cxnSp>
        <p:nvCxnSpPr>
          <p:cNvPr id="29" name="Straight Connector 28"/>
          <p:cNvCxnSpPr/>
          <p:nvPr/>
        </p:nvCxnSpPr>
        <p:spPr>
          <a:xfrm>
            <a:off x="421808" y="2182540"/>
            <a:ext cx="1023099" cy="0"/>
          </a:xfrm>
          <a:prstGeom prst="line">
            <a:avLst/>
          </a:prstGeom>
          <a:ln w="3175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a:off x="8025314" y="3550592"/>
            <a:ext cx="764433" cy="0"/>
          </a:xfrm>
          <a:prstGeom prst="line">
            <a:avLst/>
          </a:prstGeom>
          <a:ln w="3175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a:off x="1371600" y="3198776"/>
            <a:ext cx="0" cy="38100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a:off x="5554544" y="3167156"/>
            <a:ext cx="0" cy="38100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33" name="TextBox 32"/>
          <p:cNvSpPr txBox="1"/>
          <p:nvPr/>
        </p:nvSpPr>
        <p:spPr>
          <a:xfrm>
            <a:off x="4997638" y="1946287"/>
            <a:ext cx="1470166" cy="646331"/>
          </a:xfrm>
          <a:prstGeom prst="rect">
            <a:avLst/>
          </a:prstGeom>
          <a:noFill/>
        </p:spPr>
        <p:txBody>
          <a:bodyPr wrap="square" rtlCol="0">
            <a:spAutoFit/>
          </a:bodyPr>
          <a:lstStyle/>
          <a:p>
            <a:pPr algn="ctr"/>
            <a:r>
              <a:rPr lang="en-US" sz="3600" b="1" dirty="0">
                <a:solidFill>
                  <a:srgbClr val="C00000"/>
                </a:solidFill>
                <a:effectLst>
                  <a:outerShdw blurRad="38100" dist="38100" dir="2700000" algn="tl">
                    <a:srgbClr val="000000">
                      <a:alpha val="43137"/>
                    </a:srgbClr>
                  </a:outerShdw>
                </a:effectLst>
              </a:rPr>
              <a:t>70AD</a:t>
            </a:r>
            <a:endParaRPr lang="en-US" sz="3200" b="1" dirty="0">
              <a:solidFill>
                <a:srgbClr val="C00000"/>
              </a:solidFill>
              <a:effectLst>
                <a:outerShdw blurRad="38100" dist="38100" dir="2700000" algn="tl">
                  <a:srgbClr val="000000">
                    <a:alpha val="43137"/>
                  </a:srgbClr>
                </a:outerShdw>
              </a:effectLst>
            </a:endParaRPr>
          </a:p>
        </p:txBody>
      </p:sp>
      <p:sp>
        <p:nvSpPr>
          <p:cNvPr id="34" name="TextBox 33"/>
          <p:cNvSpPr txBox="1"/>
          <p:nvPr/>
        </p:nvSpPr>
        <p:spPr>
          <a:xfrm>
            <a:off x="5311761" y="2752609"/>
            <a:ext cx="524477" cy="523220"/>
          </a:xfrm>
          <a:prstGeom prst="rect">
            <a:avLst/>
          </a:prstGeom>
          <a:noFill/>
        </p:spPr>
        <p:txBody>
          <a:bodyPr wrap="square" rtlCol="0">
            <a:spAutoFit/>
          </a:bodyPr>
          <a:lstStyle/>
          <a:p>
            <a:pPr algn="ctr"/>
            <a:r>
              <a:rPr lang="en-US" sz="2800" b="1" i="1" dirty="0">
                <a:solidFill>
                  <a:srgbClr val="FFC000"/>
                </a:solidFill>
                <a:effectLst>
                  <a:outerShdw blurRad="38100" dist="38100" dir="2700000" algn="tl">
                    <a:srgbClr val="000000">
                      <a:alpha val="43137"/>
                    </a:srgbClr>
                  </a:outerShdw>
                </a:effectLst>
              </a:rPr>
              <a:t>F</a:t>
            </a:r>
          </a:p>
        </p:txBody>
      </p:sp>
      <p:cxnSp>
        <p:nvCxnSpPr>
          <p:cNvPr id="35" name="Straight Connector 34"/>
          <p:cNvCxnSpPr/>
          <p:nvPr/>
        </p:nvCxnSpPr>
        <p:spPr>
          <a:xfrm>
            <a:off x="6952128" y="3173636"/>
            <a:ext cx="0" cy="38100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36" name="TextBox 35"/>
          <p:cNvSpPr txBox="1"/>
          <p:nvPr/>
        </p:nvSpPr>
        <p:spPr>
          <a:xfrm>
            <a:off x="6151541" y="2388875"/>
            <a:ext cx="1684747" cy="646331"/>
          </a:xfrm>
          <a:prstGeom prst="rect">
            <a:avLst/>
          </a:prstGeom>
          <a:noFill/>
        </p:spPr>
        <p:txBody>
          <a:bodyPr wrap="square" rtlCol="0">
            <a:spAutoFit/>
          </a:bodyPr>
          <a:lstStyle/>
          <a:p>
            <a:pPr algn="ctr"/>
            <a:r>
              <a:rPr lang="en-US" sz="3600" b="1" dirty="0">
                <a:solidFill>
                  <a:srgbClr val="C00000"/>
                </a:solidFill>
                <a:effectLst>
                  <a:outerShdw blurRad="38100" dist="38100" dir="2700000" algn="tl">
                    <a:srgbClr val="000000">
                      <a:alpha val="43137"/>
                    </a:srgbClr>
                  </a:outerShdw>
                </a:effectLst>
              </a:rPr>
              <a:t>538AD</a:t>
            </a:r>
            <a:endParaRPr lang="en-US" sz="3200" b="1" dirty="0">
              <a:solidFill>
                <a:srgbClr val="C00000"/>
              </a:solidFill>
              <a:effectLst>
                <a:outerShdw blurRad="38100" dist="38100" dir="2700000" algn="tl">
                  <a:srgbClr val="000000">
                    <a:alpha val="43137"/>
                  </a:srgbClr>
                </a:outerShdw>
              </a:effectLst>
            </a:endParaRPr>
          </a:p>
        </p:txBody>
      </p:sp>
      <p:sp>
        <p:nvSpPr>
          <p:cNvPr id="37" name="TextBox 36"/>
          <p:cNvSpPr txBox="1"/>
          <p:nvPr/>
        </p:nvSpPr>
        <p:spPr>
          <a:xfrm>
            <a:off x="6709345" y="2759089"/>
            <a:ext cx="524477" cy="523220"/>
          </a:xfrm>
          <a:prstGeom prst="rect">
            <a:avLst/>
          </a:prstGeom>
          <a:noFill/>
        </p:spPr>
        <p:txBody>
          <a:bodyPr wrap="square" rtlCol="0">
            <a:spAutoFit/>
          </a:bodyPr>
          <a:lstStyle/>
          <a:p>
            <a:pPr algn="ctr"/>
            <a:r>
              <a:rPr lang="en-US" sz="2800" b="1" i="1" dirty="0">
                <a:solidFill>
                  <a:srgbClr val="FFC000"/>
                </a:solidFill>
                <a:effectLst>
                  <a:outerShdw blurRad="38100" dist="38100" dir="2700000" algn="tl">
                    <a:srgbClr val="000000">
                      <a:alpha val="43137"/>
                    </a:srgbClr>
                  </a:outerShdw>
                </a:effectLst>
              </a:rPr>
              <a:t>G</a:t>
            </a:r>
          </a:p>
        </p:txBody>
      </p:sp>
      <p:cxnSp>
        <p:nvCxnSpPr>
          <p:cNvPr id="38" name="Straight Connector 37"/>
          <p:cNvCxnSpPr/>
          <p:nvPr/>
        </p:nvCxnSpPr>
        <p:spPr>
          <a:xfrm>
            <a:off x="8524816" y="3170388"/>
            <a:ext cx="0" cy="38100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39" name="TextBox 38"/>
          <p:cNvSpPr txBox="1"/>
          <p:nvPr/>
        </p:nvSpPr>
        <p:spPr>
          <a:xfrm>
            <a:off x="7346366" y="1935451"/>
            <a:ext cx="1936146" cy="646331"/>
          </a:xfrm>
          <a:prstGeom prst="rect">
            <a:avLst/>
          </a:prstGeom>
          <a:noFill/>
        </p:spPr>
        <p:txBody>
          <a:bodyPr wrap="square" rtlCol="0">
            <a:spAutoFit/>
          </a:bodyPr>
          <a:lstStyle/>
          <a:p>
            <a:pPr algn="ctr"/>
            <a:r>
              <a:rPr lang="en-US" sz="3600" b="1" dirty="0">
                <a:solidFill>
                  <a:srgbClr val="C00000"/>
                </a:solidFill>
                <a:effectLst>
                  <a:outerShdw blurRad="38100" dist="38100" dir="2700000" algn="tl">
                    <a:srgbClr val="000000">
                      <a:alpha val="43137"/>
                    </a:srgbClr>
                  </a:outerShdw>
                </a:effectLst>
              </a:rPr>
              <a:t>1798AD</a:t>
            </a:r>
            <a:endParaRPr lang="en-US" sz="3200" b="1" dirty="0">
              <a:solidFill>
                <a:srgbClr val="C00000"/>
              </a:solidFill>
              <a:effectLst>
                <a:outerShdw blurRad="38100" dist="38100" dir="2700000" algn="tl">
                  <a:srgbClr val="000000">
                    <a:alpha val="43137"/>
                  </a:srgbClr>
                </a:outerShdw>
              </a:effectLst>
            </a:endParaRPr>
          </a:p>
        </p:txBody>
      </p:sp>
      <p:sp>
        <p:nvSpPr>
          <p:cNvPr id="40" name="TextBox 39"/>
          <p:cNvSpPr txBox="1"/>
          <p:nvPr/>
        </p:nvSpPr>
        <p:spPr>
          <a:xfrm>
            <a:off x="8282033" y="2755841"/>
            <a:ext cx="524477" cy="523220"/>
          </a:xfrm>
          <a:prstGeom prst="rect">
            <a:avLst/>
          </a:prstGeom>
          <a:noFill/>
        </p:spPr>
        <p:txBody>
          <a:bodyPr wrap="square" rtlCol="0">
            <a:spAutoFit/>
          </a:bodyPr>
          <a:lstStyle/>
          <a:p>
            <a:pPr algn="ctr"/>
            <a:r>
              <a:rPr lang="en-US" sz="2800" b="1" i="1" dirty="0">
                <a:solidFill>
                  <a:srgbClr val="FFC000"/>
                </a:solidFill>
                <a:effectLst>
                  <a:outerShdw blurRad="38100" dist="38100" dir="2700000" algn="tl">
                    <a:srgbClr val="000000">
                      <a:alpha val="43137"/>
                    </a:srgbClr>
                  </a:outerShdw>
                </a:effectLst>
              </a:rPr>
              <a:t>H</a:t>
            </a:r>
          </a:p>
        </p:txBody>
      </p:sp>
      <p:cxnSp>
        <p:nvCxnSpPr>
          <p:cNvPr id="41" name="Straight Connector 40"/>
          <p:cNvCxnSpPr/>
          <p:nvPr/>
        </p:nvCxnSpPr>
        <p:spPr>
          <a:xfrm>
            <a:off x="8012338" y="4860624"/>
            <a:ext cx="764433" cy="0"/>
          </a:xfrm>
          <a:prstGeom prst="line">
            <a:avLst/>
          </a:prstGeom>
          <a:ln w="3175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a:off x="6965104" y="4493364"/>
            <a:ext cx="0" cy="38100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8508608" y="4490116"/>
            <a:ext cx="0" cy="38100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44" name="TextBox 43"/>
          <p:cNvSpPr txBox="1"/>
          <p:nvPr/>
        </p:nvSpPr>
        <p:spPr>
          <a:xfrm>
            <a:off x="6864093" y="4420412"/>
            <a:ext cx="1799263" cy="430887"/>
          </a:xfrm>
          <a:prstGeom prst="rect">
            <a:avLst/>
          </a:prstGeom>
          <a:noFill/>
        </p:spPr>
        <p:txBody>
          <a:bodyPr wrap="square" rtlCol="0">
            <a:spAutoFit/>
          </a:bodyPr>
          <a:lstStyle/>
          <a:p>
            <a:pPr algn="ctr"/>
            <a:r>
              <a:rPr lang="en-US" sz="2200" b="1" dirty="0">
                <a:effectLst>
                  <a:outerShdw blurRad="38100" dist="38100" dir="2700000" algn="tl">
                    <a:srgbClr val="000000">
                      <a:alpha val="43137"/>
                    </a:srgbClr>
                  </a:outerShdw>
                </a:effectLst>
              </a:rPr>
              <a:t>1,260-Years</a:t>
            </a:r>
          </a:p>
        </p:txBody>
      </p:sp>
      <p:sp>
        <p:nvSpPr>
          <p:cNvPr id="45" name="TextBox 44"/>
          <p:cNvSpPr txBox="1"/>
          <p:nvPr/>
        </p:nvSpPr>
        <p:spPr>
          <a:xfrm>
            <a:off x="6914696" y="3086491"/>
            <a:ext cx="1543504" cy="400110"/>
          </a:xfrm>
          <a:prstGeom prst="rect">
            <a:avLst/>
          </a:prstGeom>
          <a:noFill/>
        </p:spPr>
        <p:txBody>
          <a:bodyPr wrap="square" rtlCol="0">
            <a:spAutoFit/>
          </a:bodyPr>
          <a:lstStyle/>
          <a:p>
            <a:pPr algn="ctr"/>
            <a:r>
              <a:rPr lang="en-US" sz="2000" b="1" i="1" dirty="0">
                <a:effectLst>
                  <a:outerShdw blurRad="38100" dist="38100" dir="2700000" algn="tl">
                    <a:srgbClr val="000000">
                      <a:alpha val="43137"/>
                    </a:srgbClr>
                  </a:outerShdw>
                </a:effectLst>
              </a:rPr>
              <a:t>Dark Ages</a:t>
            </a:r>
          </a:p>
        </p:txBody>
      </p:sp>
      <p:sp>
        <p:nvSpPr>
          <p:cNvPr id="46" name="TextBox 45"/>
          <p:cNvSpPr txBox="1"/>
          <p:nvPr/>
        </p:nvSpPr>
        <p:spPr>
          <a:xfrm>
            <a:off x="5554544" y="4824150"/>
            <a:ext cx="2727489" cy="707886"/>
          </a:xfrm>
          <a:prstGeom prst="rect">
            <a:avLst/>
          </a:prstGeom>
          <a:noFill/>
        </p:spPr>
        <p:txBody>
          <a:bodyPr wrap="square" rtlCol="0">
            <a:spAutoFit/>
          </a:bodyPr>
          <a:lstStyle/>
          <a:p>
            <a:r>
              <a:rPr lang="en-US" sz="4000" b="1" i="1" dirty="0">
                <a:effectLst>
                  <a:outerShdw blurRad="38100" dist="38100" dir="2700000" algn="tl">
                    <a:srgbClr val="000000">
                      <a:alpha val="43137"/>
                    </a:srgbClr>
                  </a:outerShdw>
                </a:effectLst>
              </a:rPr>
              <a:t>2,300-Days</a:t>
            </a:r>
            <a:endParaRPr lang="en-US" sz="3600" b="1" i="1" dirty="0">
              <a:effectLst>
                <a:outerShdw blurRad="38100" dist="38100" dir="2700000" algn="tl">
                  <a:srgbClr val="000000">
                    <a:alpha val="43137"/>
                  </a:srgbClr>
                </a:outerShdw>
              </a:effectLst>
            </a:endParaRPr>
          </a:p>
        </p:txBody>
      </p:sp>
      <p:sp>
        <p:nvSpPr>
          <p:cNvPr id="47" name="TextBox 46"/>
          <p:cNvSpPr txBox="1"/>
          <p:nvPr/>
        </p:nvSpPr>
        <p:spPr>
          <a:xfrm>
            <a:off x="7772400" y="3581400"/>
            <a:ext cx="1543504" cy="707886"/>
          </a:xfrm>
          <a:prstGeom prst="rect">
            <a:avLst/>
          </a:prstGeom>
          <a:noFill/>
        </p:spPr>
        <p:txBody>
          <a:bodyPr wrap="square" rtlCol="0">
            <a:spAutoFit/>
          </a:bodyPr>
          <a:lstStyle/>
          <a:p>
            <a:pPr algn="ctr"/>
            <a:r>
              <a:rPr lang="en-US" sz="2000" b="1" i="1" dirty="0">
                <a:effectLst>
                  <a:outerShdw blurRad="38100" dist="38100" dir="2700000" algn="tl">
                    <a:srgbClr val="000000">
                      <a:alpha val="43137"/>
                    </a:srgbClr>
                  </a:outerShdw>
                </a:effectLst>
              </a:rPr>
              <a:t>Time of </a:t>
            </a:r>
          </a:p>
          <a:p>
            <a:pPr algn="ctr"/>
            <a:r>
              <a:rPr lang="en-US" sz="2000" b="1" i="1" dirty="0">
                <a:effectLst>
                  <a:outerShdw blurRad="38100" dist="38100" dir="2700000" algn="tl">
                    <a:srgbClr val="000000">
                      <a:alpha val="43137"/>
                    </a:srgbClr>
                  </a:outerShdw>
                </a:effectLst>
              </a:rPr>
              <a:t>the End</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200" i="1" dirty="0"/>
              <a:t>The 70-Week &amp; 2300-Day </a:t>
            </a:r>
            <a:br>
              <a:rPr lang="en-US" sz="3200" i="1" dirty="0"/>
            </a:br>
            <a:r>
              <a:rPr lang="en-US" sz="3200" i="1" dirty="0"/>
              <a:t>Time Prophecies</a:t>
            </a:r>
            <a:endParaRPr lang="en-US" sz="3200" dirty="0"/>
          </a:p>
        </p:txBody>
      </p:sp>
      <p:sp>
        <p:nvSpPr>
          <p:cNvPr id="4" name="Subtitle 2"/>
          <p:cNvSpPr txBox="1">
            <a:spLocks/>
          </p:cNvSpPr>
          <p:nvPr/>
        </p:nvSpPr>
        <p:spPr>
          <a:xfrm>
            <a:off x="194553" y="5867400"/>
            <a:ext cx="8696528" cy="685800"/>
          </a:xfrm>
          <a:prstGeom prst="rect">
            <a:avLst/>
          </a:prstGeom>
        </p:spPr>
        <p:txBody>
          <a:bodyPr vert="horz">
            <a:normAutofit fontScale="62500" lnSpcReduction="20000"/>
          </a:bodyPr>
          <a:lstStyle/>
          <a:p>
            <a:pPr marL="411480" marR="0" lvl="0" indent="-342900" algn="l" defTabSz="914400" rtl="0" eaLnBrk="1" fontAlgn="auto" latinLnBrk="0" hangingPunct="1">
              <a:lnSpc>
                <a:spcPct val="100000"/>
              </a:lnSpc>
              <a:spcBef>
                <a:spcPts val="700"/>
              </a:spcBef>
              <a:spcAft>
                <a:spcPts val="0"/>
              </a:spcAft>
              <a:buClr>
                <a:schemeClr val="tx2"/>
              </a:buClr>
              <a:buSzPct val="95000"/>
              <a:buFont typeface="Wingdings"/>
              <a:buChar char=""/>
              <a:tabLst/>
              <a:defRPr/>
            </a:pPr>
            <a:r>
              <a:rPr kumimoji="0" lang="en-US" sz="3000" b="1" i="1" u="none" strike="noStrike" kern="1200" cap="none" spc="0" normalizeH="0" baseline="0" noProof="0">
                <a:ln>
                  <a:noFill/>
                </a:ln>
                <a:solidFill>
                  <a:schemeClr val="tx1"/>
                </a:solidFill>
                <a:effectLst>
                  <a:outerShdw blurRad="38100" dist="38100" dir="2700000" algn="tl">
                    <a:srgbClr val="000000">
                      <a:alpha val="43137"/>
                    </a:srgbClr>
                  </a:outerShdw>
                </a:effectLst>
                <a:uLnTx/>
                <a:uFillTx/>
                <a:latin typeface="+mn-lt"/>
                <a:ea typeface="+mn-ea"/>
                <a:cs typeface="+mn-cs"/>
              </a:rPr>
              <a:t>“And he shall confirm the covenant with many for one week: and in the midst of the week he shall cause the sacrifice and the oblation to cease …” </a:t>
            </a:r>
            <a:r>
              <a:rPr kumimoji="0" lang="en-US" sz="2600" b="1" i="1" u="none" strike="noStrike" kern="1200" cap="none" spc="0" normalizeH="0" baseline="0" noProof="0">
                <a:ln>
                  <a:noFill/>
                </a:ln>
                <a:solidFill>
                  <a:schemeClr val="tx1"/>
                </a:solidFill>
                <a:effectLst>
                  <a:outerShdw blurRad="38100" dist="38100" dir="2700000" algn="tl">
                    <a:srgbClr val="000000">
                      <a:alpha val="43137"/>
                    </a:srgbClr>
                  </a:outerShdw>
                </a:effectLst>
                <a:uLnTx/>
                <a:uFillTx/>
                <a:latin typeface="+mn-lt"/>
                <a:ea typeface="+mn-ea"/>
                <a:cs typeface="+mn-cs"/>
              </a:rPr>
              <a:t>Daniel 9:27</a:t>
            </a:r>
            <a:endParaRPr kumimoji="0" lang="en-US" sz="2600" b="1" i="1" u="none" strike="noStrike" kern="1200" cap="none" spc="0" normalizeH="0" baseline="0" noProof="0" dirty="0">
              <a:ln>
                <a:noFill/>
              </a:ln>
              <a:solidFill>
                <a:schemeClr val="tx1"/>
              </a:solidFill>
              <a:effectLst>
                <a:outerShdw blurRad="38100" dist="38100" dir="2700000" algn="tl">
                  <a:srgbClr val="000000">
                    <a:alpha val="43137"/>
                  </a:srgbClr>
                </a:outerShdw>
              </a:effectLst>
              <a:uLnTx/>
              <a:uFillTx/>
              <a:latin typeface="+mn-lt"/>
              <a:ea typeface="+mn-ea"/>
              <a:cs typeface="+mn-cs"/>
            </a:endParaRPr>
          </a:p>
        </p:txBody>
      </p:sp>
      <p:cxnSp>
        <p:nvCxnSpPr>
          <p:cNvPr id="5" name="Straight Connector 4"/>
          <p:cNvCxnSpPr/>
          <p:nvPr/>
        </p:nvCxnSpPr>
        <p:spPr>
          <a:xfrm flipV="1">
            <a:off x="1371600" y="3550592"/>
            <a:ext cx="6507804" cy="29184"/>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flipV="1">
            <a:off x="1371600" y="4877612"/>
            <a:ext cx="6507804" cy="3810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1371600" y="4534712"/>
            <a:ext cx="0" cy="38100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3367288" y="3170404"/>
            <a:ext cx="0" cy="38100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1571519" y="3030243"/>
            <a:ext cx="1508651" cy="523220"/>
          </a:xfrm>
          <a:prstGeom prst="rect">
            <a:avLst/>
          </a:prstGeom>
          <a:noFill/>
        </p:spPr>
        <p:txBody>
          <a:bodyPr wrap="square" rtlCol="0">
            <a:spAutoFit/>
          </a:bodyPr>
          <a:lstStyle/>
          <a:p>
            <a:pPr algn="ctr"/>
            <a:r>
              <a:rPr lang="en-US" sz="2800" b="1" dirty="0">
                <a:effectLst>
                  <a:outerShdw blurRad="38100" dist="38100" dir="2700000" algn="tl">
                    <a:srgbClr val="000000">
                      <a:alpha val="43137"/>
                    </a:srgbClr>
                  </a:outerShdw>
                </a:effectLst>
              </a:rPr>
              <a:t>62-wks</a:t>
            </a:r>
          </a:p>
        </p:txBody>
      </p:sp>
      <p:sp>
        <p:nvSpPr>
          <p:cNvPr id="10" name="TextBox 9"/>
          <p:cNvSpPr txBox="1"/>
          <p:nvPr/>
        </p:nvSpPr>
        <p:spPr>
          <a:xfrm>
            <a:off x="3448476" y="3030243"/>
            <a:ext cx="1081391" cy="523220"/>
          </a:xfrm>
          <a:prstGeom prst="rect">
            <a:avLst/>
          </a:prstGeom>
          <a:noFill/>
        </p:spPr>
        <p:txBody>
          <a:bodyPr wrap="square" rtlCol="0">
            <a:spAutoFit/>
          </a:bodyPr>
          <a:lstStyle/>
          <a:p>
            <a:pPr algn="ctr"/>
            <a:r>
              <a:rPr lang="en-US" sz="2800" b="1" dirty="0">
                <a:effectLst>
                  <a:outerShdw blurRad="38100" dist="38100" dir="2700000" algn="tl">
                    <a:srgbClr val="000000">
                      <a:alpha val="43137"/>
                    </a:srgbClr>
                  </a:outerShdw>
                </a:effectLst>
              </a:rPr>
              <a:t>1-wk</a:t>
            </a:r>
          </a:p>
        </p:txBody>
      </p:sp>
      <p:cxnSp>
        <p:nvCxnSpPr>
          <p:cNvPr id="11" name="Straight Connector 10"/>
          <p:cNvCxnSpPr/>
          <p:nvPr/>
        </p:nvCxnSpPr>
        <p:spPr>
          <a:xfrm>
            <a:off x="4594720" y="3170404"/>
            <a:ext cx="0" cy="38100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1444907" y="2170872"/>
            <a:ext cx="3130357" cy="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575264" y="2182540"/>
            <a:ext cx="0" cy="22860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851115" y="2413779"/>
            <a:ext cx="1366739" cy="461665"/>
          </a:xfrm>
          <a:prstGeom prst="rect">
            <a:avLst/>
          </a:prstGeom>
          <a:noFill/>
        </p:spPr>
        <p:txBody>
          <a:bodyPr wrap="square" rtlCol="0">
            <a:spAutoFit/>
          </a:bodyPr>
          <a:lstStyle/>
          <a:p>
            <a:r>
              <a:rPr lang="en-US" sz="2400" b="1" dirty="0">
                <a:solidFill>
                  <a:srgbClr val="C00000"/>
                </a:solidFill>
                <a:effectLst>
                  <a:outerShdw blurRad="38100" dist="38100" dir="2700000" algn="tl">
                    <a:srgbClr val="000000">
                      <a:alpha val="43137"/>
                    </a:srgbClr>
                  </a:outerShdw>
                </a:effectLst>
              </a:rPr>
              <a:t>408BC</a:t>
            </a:r>
          </a:p>
        </p:txBody>
      </p:sp>
      <p:sp>
        <p:nvSpPr>
          <p:cNvPr id="15" name="TextBox 14"/>
          <p:cNvSpPr txBox="1"/>
          <p:nvPr/>
        </p:nvSpPr>
        <p:spPr>
          <a:xfrm>
            <a:off x="3797273" y="2413779"/>
            <a:ext cx="1444151" cy="646331"/>
          </a:xfrm>
          <a:prstGeom prst="rect">
            <a:avLst/>
          </a:prstGeom>
          <a:noFill/>
        </p:spPr>
        <p:txBody>
          <a:bodyPr wrap="square" rtlCol="0">
            <a:spAutoFit/>
          </a:bodyPr>
          <a:lstStyle/>
          <a:p>
            <a:pPr algn="ctr"/>
            <a:r>
              <a:rPr lang="en-US" sz="3600" b="1" dirty="0">
                <a:solidFill>
                  <a:srgbClr val="C00000"/>
                </a:solidFill>
                <a:effectLst>
                  <a:outerShdw blurRad="38100" dist="38100" dir="2700000" algn="tl">
                    <a:srgbClr val="000000">
                      <a:alpha val="43137"/>
                    </a:srgbClr>
                  </a:outerShdw>
                </a:effectLst>
              </a:rPr>
              <a:t>34AD</a:t>
            </a:r>
            <a:endParaRPr lang="en-US" sz="3200" b="1" dirty="0">
              <a:solidFill>
                <a:srgbClr val="C00000"/>
              </a:solidFill>
              <a:effectLst>
                <a:outerShdw blurRad="38100" dist="38100" dir="2700000" algn="tl">
                  <a:srgbClr val="000000">
                    <a:alpha val="43137"/>
                  </a:srgbClr>
                </a:outerShdw>
              </a:effectLst>
            </a:endParaRPr>
          </a:p>
        </p:txBody>
      </p:sp>
      <p:sp>
        <p:nvSpPr>
          <p:cNvPr id="16" name="TextBox 15"/>
          <p:cNvSpPr txBox="1"/>
          <p:nvPr/>
        </p:nvSpPr>
        <p:spPr>
          <a:xfrm>
            <a:off x="1316400" y="1496196"/>
            <a:ext cx="2243036" cy="646331"/>
          </a:xfrm>
          <a:prstGeom prst="rect">
            <a:avLst/>
          </a:prstGeom>
          <a:noFill/>
        </p:spPr>
        <p:txBody>
          <a:bodyPr wrap="square" rtlCol="0">
            <a:spAutoFit/>
          </a:bodyPr>
          <a:lstStyle/>
          <a:p>
            <a:r>
              <a:rPr lang="en-US" sz="3600" b="1" i="1" dirty="0">
                <a:solidFill>
                  <a:schemeClr val="tx1">
                    <a:lumMod val="65000"/>
                  </a:schemeClr>
                </a:solidFill>
                <a:effectLst>
                  <a:outerShdw blurRad="38100" dist="38100" dir="2700000" algn="tl">
                    <a:srgbClr val="000000">
                      <a:alpha val="43137"/>
                    </a:srgbClr>
                  </a:outerShdw>
                </a:effectLst>
              </a:rPr>
              <a:t>70-Weeks</a:t>
            </a:r>
            <a:endParaRPr lang="en-US" sz="3200" b="1" i="1" dirty="0">
              <a:solidFill>
                <a:schemeClr val="tx1">
                  <a:lumMod val="65000"/>
                </a:schemeClr>
              </a:solidFill>
              <a:effectLst>
                <a:outerShdw blurRad="38100" dist="38100" dir="2700000" algn="tl">
                  <a:srgbClr val="000000">
                    <a:alpha val="43137"/>
                  </a:srgbClr>
                </a:outerShdw>
              </a:effectLst>
            </a:endParaRPr>
          </a:p>
        </p:txBody>
      </p:sp>
      <p:cxnSp>
        <p:nvCxnSpPr>
          <p:cNvPr id="17" name="Straight Connector 16"/>
          <p:cNvCxnSpPr/>
          <p:nvPr/>
        </p:nvCxnSpPr>
        <p:spPr>
          <a:xfrm>
            <a:off x="3356056" y="4496612"/>
            <a:ext cx="0" cy="38100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4584992" y="4496612"/>
            <a:ext cx="0" cy="38100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1441651" y="4350072"/>
            <a:ext cx="1911149" cy="523220"/>
          </a:xfrm>
          <a:prstGeom prst="rect">
            <a:avLst/>
          </a:prstGeom>
          <a:noFill/>
        </p:spPr>
        <p:txBody>
          <a:bodyPr wrap="square" rtlCol="0">
            <a:spAutoFit/>
          </a:bodyPr>
          <a:lstStyle/>
          <a:p>
            <a:pPr algn="ctr"/>
            <a:r>
              <a:rPr lang="en-US" sz="2800" b="1" dirty="0">
                <a:effectLst>
                  <a:outerShdw blurRad="38100" dist="38100" dir="2700000" algn="tl">
                    <a:srgbClr val="000000">
                      <a:alpha val="43137"/>
                    </a:srgbClr>
                  </a:outerShdw>
                </a:effectLst>
              </a:rPr>
              <a:t>434-Years</a:t>
            </a:r>
          </a:p>
        </p:txBody>
      </p:sp>
      <p:grpSp>
        <p:nvGrpSpPr>
          <p:cNvPr id="20" name="Group 45"/>
          <p:cNvGrpSpPr/>
          <p:nvPr/>
        </p:nvGrpSpPr>
        <p:grpSpPr>
          <a:xfrm>
            <a:off x="3684372" y="3658412"/>
            <a:ext cx="609600" cy="838200"/>
            <a:chOff x="3276600" y="3821352"/>
            <a:chExt cx="609600" cy="838200"/>
          </a:xfrm>
        </p:grpSpPr>
        <p:cxnSp>
          <p:nvCxnSpPr>
            <p:cNvPr id="21" name="Straight Connector 20"/>
            <p:cNvCxnSpPr/>
            <p:nvPr/>
          </p:nvCxnSpPr>
          <p:spPr>
            <a:xfrm>
              <a:off x="3276600" y="4049952"/>
              <a:ext cx="609600" cy="0"/>
            </a:xfrm>
            <a:prstGeom prst="line">
              <a:avLst/>
            </a:prstGeom>
            <a:ln w="28575">
              <a:solidFill>
                <a:srgbClr val="C00000"/>
              </a:solidFill>
            </a:ln>
            <a:scene3d>
              <a:camera prst="orthographicFront"/>
              <a:lightRig rig="threePt" dir="t"/>
            </a:scene3d>
            <a:sp3d>
              <a:bevelT w="139700" prst="cross"/>
            </a:sp3d>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3581400" y="3821352"/>
              <a:ext cx="0" cy="838200"/>
            </a:xfrm>
            <a:prstGeom prst="line">
              <a:avLst/>
            </a:prstGeom>
            <a:ln w="28575">
              <a:solidFill>
                <a:srgbClr val="C00000"/>
              </a:solidFill>
            </a:ln>
            <a:scene3d>
              <a:camera prst="orthographicFront"/>
              <a:lightRig rig="threePt" dir="t"/>
            </a:scene3d>
            <a:sp3d>
              <a:bevelT w="139700" prst="cross"/>
            </a:sp3d>
          </p:spPr>
          <p:style>
            <a:lnRef idx="1">
              <a:schemeClr val="accent1"/>
            </a:lnRef>
            <a:fillRef idx="0">
              <a:schemeClr val="accent1"/>
            </a:fillRef>
            <a:effectRef idx="0">
              <a:schemeClr val="accent1"/>
            </a:effectRef>
            <a:fontRef idx="minor">
              <a:schemeClr val="tx1"/>
            </a:fontRef>
          </p:style>
        </p:cxnSp>
      </p:grpSp>
      <p:sp>
        <p:nvSpPr>
          <p:cNvPr id="23" name="TextBox 22"/>
          <p:cNvSpPr txBox="1"/>
          <p:nvPr/>
        </p:nvSpPr>
        <p:spPr>
          <a:xfrm>
            <a:off x="3331014" y="4877612"/>
            <a:ext cx="1427468" cy="523220"/>
          </a:xfrm>
          <a:prstGeom prst="rect">
            <a:avLst/>
          </a:prstGeom>
          <a:noFill/>
        </p:spPr>
        <p:txBody>
          <a:bodyPr wrap="square" rtlCol="0">
            <a:spAutoFit/>
          </a:bodyPr>
          <a:lstStyle/>
          <a:p>
            <a:pPr algn="ctr"/>
            <a:r>
              <a:rPr lang="en-US" sz="2800" b="1" dirty="0">
                <a:effectLst>
                  <a:outerShdw blurRad="38100" dist="38100" dir="2700000" algn="tl">
                    <a:srgbClr val="000000">
                      <a:alpha val="43137"/>
                    </a:srgbClr>
                  </a:outerShdw>
                </a:effectLst>
              </a:rPr>
              <a:t>7-Years</a:t>
            </a:r>
            <a:endParaRPr lang="en-US" sz="2400" b="1" dirty="0">
              <a:effectLst>
                <a:outerShdw blurRad="38100" dist="38100" dir="2700000" algn="tl">
                  <a:srgbClr val="000000">
                    <a:alpha val="43137"/>
                  </a:srgbClr>
                </a:outerShdw>
              </a:effectLst>
            </a:endParaRPr>
          </a:p>
        </p:txBody>
      </p:sp>
      <p:sp>
        <p:nvSpPr>
          <p:cNvPr id="24" name="TextBox 23"/>
          <p:cNvSpPr txBox="1"/>
          <p:nvPr/>
        </p:nvSpPr>
        <p:spPr>
          <a:xfrm>
            <a:off x="2714020" y="2394323"/>
            <a:ext cx="1326912" cy="646331"/>
          </a:xfrm>
          <a:prstGeom prst="rect">
            <a:avLst/>
          </a:prstGeom>
          <a:noFill/>
        </p:spPr>
        <p:txBody>
          <a:bodyPr wrap="square" rtlCol="0">
            <a:spAutoFit/>
          </a:bodyPr>
          <a:lstStyle/>
          <a:p>
            <a:pPr algn="ctr"/>
            <a:r>
              <a:rPr lang="en-US" sz="3600" b="1" dirty="0">
                <a:solidFill>
                  <a:srgbClr val="C00000"/>
                </a:solidFill>
                <a:effectLst>
                  <a:outerShdw blurRad="38100" dist="38100" dir="2700000" algn="tl">
                    <a:srgbClr val="000000">
                      <a:alpha val="43137"/>
                    </a:srgbClr>
                  </a:outerShdw>
                </a:effectLst>
              </a:rPr>
              <a:t>27AD</a:t>
            </a:r>
          </a:p>
        </p:txBody>
      </p:sp>
      <p:sp>
        <p:nvSpPr>
          <p:cNvPr id="25" name="TextBox 24"/>
          <p:cNvSpPr txBox="1"/>
          <p:nvPr/>
        </p:nvSpPr>
        <p:spPr>
          <a:xfrm>
            <a:off x="1148217" y="2838021"/>
            <a:ext cx="524477" cy="430887"/>
          </a:xfrm>
          <a:prstGeom prst="rect">
            <a:avLst/>
          </a:prstGeom>
          <a:noFill/>
        </p:spPr>
        <p:txBody>
          <a:bodyPr wrap="square" rtlCol="0">
            <a:spAutoFit/>
          </a:bodyPr>
          <a:lstStyle/>
          <a:p>
            <a:pPr algn="ctr"/>
            <a:r>
              <a:rPr lang="en-US" sz="2200" b="1" dirty="0">
                <a:solidFill>
                  <a:schemeClr val="bg1"/>
                </a:solidFill>
                <a:effectLst>
                  <a:outerShdw blurRad="38100" dist="38100" dir="2700000" algn="tl">
                    <a:srgbClr val="000000">
                      <a:alpha val="43137"/>
                    </a:srgbClr>
                  </a:outerShdw>
                </a:effectLst>
              </a:rPr>
              <a:t>B</a:t>
            </a:r>
          </a:p>
        </p:txBody>
      </p:sp>
      <p:sp>
        <p:nvSpPr>
          <p:cNvPr id="26" name="TextBox 25"/>
          <p:cNvSpPr txBox="1"/>
          <p:nvPr/>
        </p:nvSpPr>
        <p:spPr>
          <a:xfrm>
            <a:off x="3105049" y="2792673"/>
            <a:ext cx="524477" cy="523220"/>
          </a:xfrm>
          <a:prstGeom prst="rect">
            <a:avLst/>
          </a:prstGeom>
          <a:noFill/>
        </p:spPr>
        <p:txBody>
          <a:bodyPr wrap="square" rtlCol="0">
            <a:spAutoFit/>
          </a:bodyPr>
          <a:lstStyle/>
          <a:p>
            <a:r>
              <a:rPr lang="en-US" sz="2800" b="1" dirty="0">
                <a:solidFill>
                  <a:srgbClr val="FFC000"/>
                </a:solidFill>
                <a:effectLst>
                  <a:outerShdw blurRad="38100" dist="38100" dir="2700000" algn="tl">
                    <a:srgbClr val="000000">
                      <a:alpha val="43137"/>
                    </a:srgbClr>
                  </a:outerShdw>
                </a:effectLst>
              </a:rPr>
              <a:t>C</a:t>
            </a:r>
          </a:p>
        </p:txBody>
      </p:sp>
      <p:sp>
        <p:nvSpPr>
          <p:cNvPr id="27" name="TextBox 26"/>
          <p:cNvSpPr txBox="1"/>
          <p:nvPr/>
        </p:nvSpPr>
        <p:spPr>
          <a:xfrm>
            <a:off x="3726933" y="4420412"/>
            <a:ext cx="524477" cy="523220"/>
          </a:xfrm>
          <a:prstGeom prst="rect">
            <a:avLst/>
          </a:prstGeom>
          <a:noFill/>
        </p:spPr>
        <p:txBody>
          <a:bodyPr wrap="square" rtlCol="0">
            <a:spAutoFit/>
          </a:bodyPr>
          <a:lstStyle/>
          <a:p>
            <a:pPr algn="ctr"/>
            <a:r>
              <a:rPr lang="en-US" sz="2800" b="1" i="1" dirty="0">
                <a:solidFill>
                  <a:srgbClr val="FFC000"/>
                </a:solidFill>
                <a:effectLst>
                  <a:outerShdw blurRad="38100" dist="38100" dir="2700000" algn="tl">
                    <a:srgbClr val="000000">
                      <a:alpha val="43137"/>
                    </a:srgbClr>
                  </a:outerShdw>
                </a:effectLst>
              </a:rPr>
              <a:t>D</a:t>
            </a:r>
          </a:p>
        </p:txBody>
      </p:sp>
      <p:sp>
        <p:nvSpPr>
          <p:cNvPr id="28" name="TextBox 27"/>
          <p:cNvSpPr txBox="1"/>
          <p:nvPr/>
        </p:nvSpPr>
        <p:spPr>
          <a:xfrm>
            <a:off x="4332481" y="2792673"/>
            <a:ext cx="524477" cy="523220"/>
          </a:xfrm>
          <a:prstGeom prst="rect">
            <a:avLst/>
          </a:prstGeom>
          <a:noFill/>
        </p:spPr>
        <p:txBody>
          <a:bodyPr wrap="square" rtlCol="0">
            <a:spAutoFit/>
          </a:bodyPr>
          <a:lstStyle/>
          <a:p>
            <a:pPr algn="ctr"/>
            <a:r>
              <a:rPr lang="en-US" sz="2800" b="1" i="1" dirty="0">
                <a:solidFill>
                  <a:srgbClr val="FFC000"/>
                </a:solidFill>
                <a:effectLst>
                  <a:outerShdw blurRad="38100" dist="38100" dir="2700000" algn="tl">
                    <a:srgbClr val="000000">
                      <a:alpha val="43137"/>
                    </a:srgbClr>
                  </a:outerShdw>
                </a:effectLst>
              </a:rPr>
              <a:t>E</a:t>
            </a:r>
          </a:p>
        </p:txBody>
      </p:sp>
      <p:cxnSp>
        <p:nvCxnSpPr>
          <p:cNvPr id="29" name="Straight Connector 28"/>
          <p:cNvCxnSpPr/>
          <p:nvPr/>
        </p:nvCxnSpPr>
        <p:spPr>
          <a:xfrm>
            <a:off x="421808" y="2182540"/>
            <a:ext cx="1023099" cy="0"/>
          </a:xfrm>
          <a:prstGeom prst="line">
            <a:avLst/>
          </a:prstGeom>
          <a:ln w="3175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a:off x="8025314" y="3550592"/>
            <a:ext cx="764433" cy="0"/>
          </a:xfrm>
          <a:prstGeom prst="line">
            <a:avLst/>
          </a:prstGeom>
          <a:ln w="3175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a:off x="1371600" y="3198776"/>
            <a:ext cx="0" cy="38100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a:off x="5554544" y="3167156"/>
            <a:ext cx="0" cy="38100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33" name="TextBox 32"/>
          <p:cNvSpPr txBox="1"/>
          <p:nvPr/>
        </p:nvSpPr>
        <p:spPr>
          <a:xfrm>
            <a:off x="4856958" y="1861879"/>
            <a:ext cx="1470166" cy="646331"/>
          </a:xfrm>
          <a:prstGeom prst="rect">
            <a:avLst/>
          </a:prstGeom>
          <a:noFill/>
        </p:spPr>
        <p:txBody>
          <a:bodyPr wrap="square" rtlCol="0">
            <a:spAutoFit/>
          </a:bodyPr>
          <a:lstStyle/>
          <a:p>
            <a:pPr algn="ctr"/>
            <a:r>
              <a:rPr lang="en-US" sz="3600" b="1" dirty="0">
                <a:solidFill>
                  <a:srgbClr val="C00000"/>
                </a:solidFill>
                <a:effectLst>
                  <a:outerShdw blurRad="38100" dist="38100" dir="2700000" algn="tl">
                    <a:srgbClr val="000000">
                      <a:alpha val="43137"/>
                    </a:srgbClr>
                  </a:outerShdw>
                </a:effectLst>
              </a:rPr>
              <a:t>70AD</a:t>
            </a:r>
            <a:endParaRPr lang="en-US" sz="3200" b="1" dirty="0">
              <a:solidFill>
                <a:srgbClr val="C00000"/>
              </a:solidFill>
              <a:effectLst>
                <a:outerShdw blurRad="38100" dist="38100" dir="2700000" algn="tl">
                  <a:srgbClr val="000000">
                    <a:alpha val="43137"/>
                  </a:srgbClr>
                </a:outerShdw>
              </a:effectLst>
            </a:endParaRPr>
          </a:p>
        </p:txBody>
      </p:sp>
      <p:sp>
        <p:nvSpPr>
          <p:cNvPr id="34" name="TextBox 33"/>
          <p:cNvSpPr txBox="1"/>
          <p:nvPr/>
        </p:nvSpPr>
        <p:spPr>
          <a:xfrm>
            <a:off x="5311761" y="2808881"/>
            <a:ext cx="524477" cy="523220"/>
          </a:xfrm>
          <a:prstGeom prst="rect">
            <a:avLst/>
          </a:prstGeom>
          <a:noFill/>
        </p:spPr>
        <p:txBody>
          <a:bodyPr wrap="square" rtlCol="0">
            <a:spAutoFit/>
          </a:bodyPr>
          <a:lstStyle/>
          <a:p>
            <a:pPr algn="ctr"/>
            <a:r>
              <a:rPr lang="en-US" sz="2800" b="1" i="1" dirty="0">
                <a:solidFill>
                  <a:srgbClr val="FFC000"/>
                </a:solidFill>
                <a:effectLst>
                  <a:outerShdw blurRad="38100" dist="38100" dir="2700000" algn="tl">
                    <a:srgbClr val="000000">
                      <a:alpha val="43137"/>
                    </a:srgbClr>
                  </a:outerShdw>
                </a:effectLst>
              </a:rPr>
              <a:t>F</a:t>
            </a:r>
          </a:p>
        </p:txBody>
      </p:sp>
      <p:cxnSp>
        <p:nvCxnSpPr>
          <p:cNvPr id="35" name="Straight Connector 34"/>
          <p:cNvCxnSpPr/>
          <p:nvPr/>
        </p:nvCxnSpPr>
        <p:spPr>
          <a:xfrm>
            <a:off x="6952128" y="3173636"/>
            <a:ext cx="0" cy="38100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36" name="TextBox 35"/>
          <p:cNvSpPr txBox="1"/>
          <p:nvPr/>
        </p:nvSpPr>
        <p:spPr>
          <a:xfrm>
            <a:off x="6179677" y="2417011"/>
            <a:ext cx="1558283" cy="646331"/>
          </a:xfrm>
          <a:prstGeom prst="rect">
            <a:avLst/>
          </a:prstGeom>
          <a:noFill/>
        </p:spPr>
        <p:txBody>
          <a:bodyPr wrap="square" rtlCol="0">
            <a:spAutoFit/>
          </a:bodyPr>
          <a:lstStyle/>
          <a:p>
            <a:pPr algn="ctr"/>
            <a:r>
              <a:rPr lang="en-US" sz="3600" b="1" dirty="0">
                <a:solidFill>
                  <a:srgbClr val="C00000"/>
                </a:solidFill>
                <a:effectLst>
                  <a:outerShdw blurRad="38100" dist="38100" dir="2700000" algn="tl">
                    <a:srgbClr val="000000">
                      <a:alpha val="43137"/>
                    </a:srgbClr>
                  </a:outerShdw>
                </a:effectLst>
              </a:rPr>
              <a:t>538AD</a:t>
            </a:r>
            <a:endParaRPr lang="en-US" sz="3200" b="1" dirty="0">
              <a:solidFill>
                <a:srgbClr val="C00000"/>
              </a:solidFill>
              <a:effectLst>
                <a:outerShdw blurRad="38100" dist="38100" dir="2700000" algn="tl">
                  <a:srgbClr val="000000">
                    <a:alpha val="43137"/>
                  </a:srgbClr>
                </a:outerShdw>
              </a:effectLst>
            </a:endParaRPr>
          </a:p>
        </p:txBody>
      </p:sp>
      <p:sp>
        <p:nvSpPr>
          <p:cNvPr id="37" name="TextBox 36"/>
          <p:cNvSpPr txBox="1"/>
          <p:nvPr/>
        </p:nvSpPr>
        <p:spPr>
          <a:xfrm>
            <a:off x="6709345" y="2815361"/>
            <a:ext cx="524477" cy="523220"/>
          </a:xfrm>
          <a:prstGeom prst="rect">
            <a:avLst/>
          </a:prstGeom>
          <a:noFill/>
        </p:spPr>
        <p:txBody>
          <a:bodyPr wrap="square" rtlCol="0">
            <a:spAutoFit/>
          </a:bodyPr>
          <a:lstStyle/>
          <a:p>
            <a:pPr algn="ctr"/>
            <a:r>
              <a:rPr lang="en-US" sz="2800" b="1" i="1" dirty="0">
                <a:solidFill>
                  <a:srgbClr val="FFC000"/>
                </a:solidFill>
                <a:effectLst>
                  <a:outerShdw blurRad="38100" dist="38100" dir="2700000" algn="tl">
                    <a:srgbClr val="000000">
                      <a:alpha val="43137"/>
                    </a:srgbClr>
                  </a:outerShdw>
                </a:effectLst>
              </a:rPr>
              <a:t>G</a:t>
            </a:r>
          </a:p>
        </p:txBody>
      </p:sp>
      <p:cxnSp>
        <p:nvCxnSpPr>
          <p:cNvPr id="38" name="Straight Connector 37"/>
          <p:cNvCxnSpPr/>
          <p:nvPr/>
        </p:nvCxnSpPr>
        <p:spPr>
          <a:xfrm>
            <a:off x="8524816" y="3170388"/>
            <a:ext cx="0" cy="38100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39" name="TextBox 38"/>
          <p:cNvSpPr txBox="1"/>
          <p:nvPr/>
        </p:nvSpPr>
        <p:spPr>
          <a:xfrm>
            <a:off x="7332298" y="1879179"/>
            <a:ext cx="1936146" cy="646331"/>
          </a:xfrm>
          <a:prstGeom prst="rect">
            <a:avLst/>
          </a:prstGeom>
          <a:noFill/>
        </p:spPr>
        <p:txBody>
          <a:bodyPr wrap="square" rtlCol="0">
            <a:spAutoFit/>
          </a:bodyPr>
          <a:lstStyle/>
          <a:p>
            <a:pPr algn="ctr"/>
            <a:r>
              <a:rPr lang="en-US" sz="3600" b="1" dirty="0">
                <a:solidFill>
                  <a:srgbClr val="C00000"/>
                </a:solidFill>
                <a:effectLst>
                  <a:outerShdw blurRad="38100" dist="38100" dir="2700000" algn="tl">
                    <a:srgbClr val="000000">
                      <a:alpha val="43137"/>
                    </a:srgbClr>
                  </a:outerShdw>
                </a:effectLst>
              </a:rPr>
              <a:t>1798AD</a:t>
            </a:r>
            <a:endParaRPr lang="en-US" sz="3200" b="1" dirty="0">
              <a:solidFill>
                <a:srgbClr val="C00000"/>
              </a:solidFill>
              <a:effectLst>
                <a:outerShdw blurRad="38100" dist="38100" dir="2700000" algn="tl">
                  <a:srgbClr val="000000">
                    <a:alpha val="43137"/>
                  </a:srgbClr>
                </a:outerShdw>
              </a:effectLst>
            </a:endParaRPr>
          </a:p>
        </p:txBody>
      </p:sp>
      <p:sp>
        <p:nvSpPr>
          <p:cNvPr id="40" name="TextBox 39"/>
          <p:cNvSpPr txBox="1"/>
          <p:nvPr/>
        </p:nvSpPr>
        <p:spPr>
          <a:xfrm>
            <a:off x="8282033" y="2812113"/>
            <a:ext cx="524477" cy="523220"/>
          </a:xfrm>
          <a:prstGeom prst="rect">
            <a:avLst/>
          </a:prstGeom>
          <a:noFill/>
        </p:spPr>
        <p:txBody>
          <a:bodyPr wrap="square" rtlCol="0">
            <a:spAutoFit/>
          </a:bodyPr>
          <a:lstStyle/>
          <a:p>
            <a:pPr algn="ctr"/>
            <a:r>
              <a:rPr lang="en-US" sz="2800" b="1" i="1" dirty="0">
                <a:solidFill>
                  <a:srgbClr val="FFC000"/>
                </a:solidFill>
                <a:effectLst>
                  <a:outerShdw blurRad="38100" dist="38100" dir="2700000" algn="tl">
                    <a:srgbClr val="000000">
                      <a:alpha val="43137"/>
                    </a:srgbClr>
                  </a:outerShdw>
                </a:effectLst>
              </a:rPr>
              <a:t>H</a:t>
            </a:r>
          </a:p>
        </p:txBody>
      </p:sp>
      <p:cxnSp>
        <p:nvCxnSpPr>
          <p:cNvPr id="41" name="Straight Connector 40"/>
          <p:cNvCxnSpPr/>
          <p:nvPr/>
        </p:nvCxnSpPr>
        <p:spPr>
          <a:xfrm>
            <a:off x="8012338" y="4860624"/>
            <a:ext cx="764433" cy="0"/>
          </a:xfrm>
          <a:prstGeom prst="line">
            <a:avLst/>
          </a:prstGeom>
          <a:ln w="3175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a:off x="6965104" y="4493364"/>
            <a:ext cx="0" cy="38100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8508608" y="4490116"/>
            <a:ext cx="0" cy="38100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44" name="TextBox 43"/>
          <p:cNvSpPr txBox="1"/>
          <p:nvPr/>
        </p:nvSpPr>
        <p:spPr>
          <a:xfrm>
            <a:off x="6850025" y="4420412"/>
            <a:ext cx="1799263" cy="430887"/>
          </a:xfrm>
          <a:prstGeom prst="rect">
            <a:avLst/>
          </a:prstGeom>
          <a:noFill/>
        </p:spPr>
        <p:txBody>
          <a:bodyPr wrap="square" rtlCol="0">
            <a:spAutoFit/>
          </a:bodyPr>
          <a:lstStyle/>
          <a:p>
            <a:pPr algn="ctr"/>
            <a:r>
              <a:rPr lang="en-US" sz="2200" b="1" dirty="0">
                <a:effectLst>
                  <a:outerShdw blurRad="38100" dist="38100" dir="2700000" algn="tl">
                    <a:srgbClr val="000000">
                      <a:alpha val="43137"/>
                    </a:srgbClr>
                  </a:outerShdw>
                </a:effectLst>
              </a:rPr>
              <a:t>1,260-Years</a:t>
            </a:r>
          </a:p>
        </p:txBody>
      </p:sp>
      <p:sp>
        <p:nvSpPr>
          <p:cNvPr id="45" name="TextBox 44"/>
          <p:cNvSpPr txBox="1"/>
          <p:nvPr/>
        </p:nvSpPr>
        <p:spPr>
          <a:xfrm>
            <a:off x="6965104" y="3086491"/>
            <a:ext cx="1543504" cy="400110"/>
          </a:xfrm>
          <a:prstGeom prst="rect">
            <a:avLst/>
          </a:prstGeom>
          <a:noFill/>
        </p:spPr>
        <p:txBody>
          <a:bodyPr wrap="square" rtlCol="0">
            <a:spAutoFit/>
          </a:bodyPr>
          <a:lstStyle/>
          <a:p>
            <a:pPr algn="ctr"/>
            <a:r>
              <a:rPr lang="en-US" sz="2000" b="1" i="1" dirty="0">
                <a:effectLst>
                  <a:outerShdw blurRad="38100" dist="38100" dir="2700000" algn="tl">
                    <a:srgbClr val="000000">
                      <a:alpha val="43137"/>
                    </a:srgbClr>
                  </a:outerShdw>
                </a:effectLst>
              </a:rPr>
              <a:t>Dark Ages</a:t>
            </a:r>
          </a:p>
        </p:txBody>
      </p:sp>
      <p:sp>
        <p:nvSpPr>
          <p:cNvPr id="46" name="TextBox 45"/>
          <p:cNvSpPr txBox="1"/>
          <p:nvPr/>
        </p:nvSpPr>
        <p:spPr>
          <a:xfrm>
            <a:off x="6038997" y="4800600"/>
            <a:ext cx="2737774" cy="707886"/>
          </a:xfrm>
          <a:prstGeom prst="rect">
            <a:avLst/>
          </a:prstGeom>
          <a:noFill/>
        </p:spPr>
        <p:txBody>
          <a:bodyPr wrap="square" rtlCol="0">
            <a:spAutoFit/>
          </a:bodyPr>
          <a:lstStyle/>
          <a:p>
            <a:pPr algn="ctr"/>
            <a:r>
              <a:rPr lang="en-US" sz="4000" b="1" i="1" dirty="0">
                <a:effectLst>
                  <a:outerShdw blurRad="38100" dist="38100" dir="2700000" algn="tl">
                    <a:srgbClr val="000000">
                      <a:alpha val="43137"/>
                    </a:srgbClr>
                  </a:outerShdw>
                </a:effectLst>
              </a:rPr>
              <a:t>2,300-Days</a:t>
            </a:r>
            <a:endParaRPr lang="en-US" sz="3600" b="1" i="1" dirty="0">
              <a:effectLst>
                <a:outerShdw blurRad="38100" dist="38100" dir="2700000" algn="tl">
                  <a:srgbClr val="000000">
                    <a:alpha val="43137"/>
                  </a:srgbClr>
                </a:outerShdw>
              </a:effectLst>
            </a:endParaRPr>
          </a:p>
        </p:txBody>
      </p:sp>
      <p:sp>
        <p:nvSpPr>
          <p:cNvPr id="47" name="TextBox 46"/>
          <p:cNvSpPr txBox="1"/>
          <p:nvPr/>
        </p:nvSpPr>
        <p:spPr>
          <a:xfrm>
            <a:off x="7763505" y="3505200"/>
            <a:ext cx="1543504" cy="707886"/>
          </a:xfrm>
          <a:prstGeom prst="rect">
            <a:avLst/>
          </a:prstGeom>
          <a:noFill/>
        </p:spPr>
        <p:txBody>
          <a:bodyPr wrap="square" rtlCol="0">
            <a:spAutoFit/>
          </a:bodyPr>
          <a:lstStyle/>
          <a:p>
            <a:pPr algn="ctr"/>
            <a:r>
              <a:rPr lang="en-US" sz="2000" b="1" i="1" dirty="0">
                <a:effectLst>
                  <a:outerShdw blurRad="38100" dist="38100" dir="2700000" algn="tl">
                    <a:srgbClr val="000000">
                      <a:alpha val="43137"/>
                    </a:srgbClr>
                  </a:outerShdw>
                </a:effectLst>
              </a:rPr>
              <a:t>Time of </a:t>
            </a:r>
          </a:p>
          <a:p>
            <a:pPr algn="ctr"/>
            <a:r>
              <a:rPr lang="en-US" sz="2000" b="1" i="1" dirty="0">
                <a:effectLst>
                  <a:outerShdw blurRad="38100" dist="38100" dir="2700000" algn="tl">
                    <a:srgbClr val="000000">
                      <a:alpha val="43137"/>
                    </a:srgbClr>
                  </a:outerShdw>
                </a:effectLst>
              </a:rPr>
              <a:t>the End</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200" i="1" dirty="0"/>
              <a:t>The 70-Week &amp; 2300-Day </a:t>
            </a:r>
            <a:br>
              <a:rPr lang="en-US" sz="3200" i="1" dirty="0"/>
            </a:br>
            <a:r>
              <a:rPr lang="en-US" sz="3200" i="1" dirty="0"/>
              <a:t>Time Prophecies</a:t>
            </a:r>
            <a:endParaRPr lang="en-US" sz="3200" dirty="0"/>
          </a:p>
        </p:txBody>
      </p:sp>
      <p:sp>
        <p:nvSpPr>
          <p:cNvPr id="4" name="Subtitle 2"/>
          <p:cNvSpPr txBox="1">
            <a:spLocks/>
          </p:cNvSpPr>
          <p:nvPr/>
        </p:nvSpPr>
        <p:spPr>
          <a:xfrm>
            <a:off x="194553" y="5867400"/>
            <a:ext cx="8696528" cy="685800"/>
          </a:xfrm>
          <a:prstGeom prst="rect">
            <a:avLst/>
          </a:prstGeom>
        </p:spPr>
        <p:txBody>
          <a:bodyPr vert="horz">
            <a:normAutofit/>
          </a:bodyPr>
          <a:lstStyle/>
          <a:p>
            <a:pPr marL="411480" marR="0" lvl="0" indent="-342900" algn="ctr" defTabSz="914400" rtl="0" eaLnBrk="1" fontAlgn="auto" latinLnBrk="0" hangingPunct="1">
              <a:lnSpc>
                <a:spcPct val="100000"/>
              </a:lnSpc>
              <a:spcBef>
                <a:spcPts val="700"/>
              </a:spcBef>
              <a:spcAft>
                <a:spcPts val="0"/>
              </a:spcAft>
              <a:buClr>
                <a:schemeClr val="tx2"/>
              </a:buClr>
              <a:buSzPct val="95000"/>
              <a:tabLst/>
              <a:defRPr/>
            </a:pPr>
            <a:r>
              <a:rPr kumimoji="0" lang="en-US" sz="1600" b="1" i="1" u="none" strike="noStrike" kern="1200" cap="none" spc="0" normalizeH="0" baseline="0" noProof="0" dirty="0">
                <a:ln>
                  <a:noFill/>
                </a:ln>
                <a:solidFill>
                  <a:schemeClr val="tx1"/>
                </a:solidFill>
                <a:effectLst>
                  <a:outerShdw blurRad="38100" dist="38100" dir="2700000" algn="tl">
                    <a:srgbClr val="000000">
                      <a:alpha val="43137"/>
                    </a:srgbClr>
                  </a:outerShdw>
                </a:effectLst>
                <a:uLnTx/>
                <a:uFillTx/>
                <a:latin typeface="+mn-lt"/>
                <a:ea typeface="+mn-ea"/>
                <a:cs typeface="+mn-cs"/>
              </a:rPr>
              <a:t>“…and for the overspreading of abominations he shall make [it] desolate, even until the consummation, and that determined shall be poured upon the desolate[desolator].” </a:t>
            </a:r>
            <a:r>
              <a:rPr kumimoji="0" lang="en-US" sz="1400" b="1" i="1" u="none" strike="noStrike" kern="1200" cap="none" spc="0" normalizeH="0" baseline="0" noProof="0" dirty="0">
                <a:ln>
                  <a:noFill/>
                </a:ln>
                <a:solidFill>
                  <a:schemeClr val="tx1"/>
                </a:solidFill>
                <a:effectLst>
                  <a:outerShdw blurRad="38100" dist="38100" dir="2700000" algn="tl">
                    <a:srgbClr val="000000">
                      <a:alpha val="43137"/>
                    </a:srgbClr>
                  </a:outerShdw>
                </a:effectLst>
                <a:uLnTx/>
                <a:uFillTx/>
                <a:latin typeface="+mn-lt"/>
                <a:ea typeface="+mn-ea"/>
                <a:cs typeface="+mn-cs"/>
              </a:rPr>
              <a:t>Daniel 9:27</a:t>
            </a:r>
          </a:p>
        </p:txBody>
      </p:sp>
      <p:cxnSp>
        <p:nvCxnSpPr>
          <p:cNvPr id="5" name="Straight Connector 4"/>
          <p:cNvCxnSpPr/>
          <p:nvPr/>
        </p:nvCxnSpPr>
        <p:spPr>
          <a:xfrm flipV="1">
            <a:off x="1237273" y="3548156"/>
            <a:ext cx="7653808" cy="3162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1237273" y="4882077"/>
            <a:ext cx="6681159" cy="1"/>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1499512" y="3170404"/>
            <a:ext cx="0" cy="38100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1580700" y="3030243"/>
            <a:ext cx="1081391" cy="523220"/>
          </a:xfrm>
          <a:prstGeom prst="rect">
            <a:avLst/>
          </a:prstGeom>
          <a:noFill/>
        </p:spPr>
        <p:txBody>
          <a:bodyPr wrap="square" rtlCol="0">
            <a:spAutoFit/>
          </a:bodyPr>
          <a:lstStyle/>
          <a:p>
            <a:pPr algn="ctr"/>
            <a:r>
              <a:rPr lang="en-US" sz="2800" b="1" dirty="0">
                <a:effectLst>
                  <a:outerShdw blurRad="38100" dist="38100" dir="2700000" algn="tl">
                    <a:srgbClr val="000000">
                      <a:alpha val="43137"/>
                    </a:srgbClr>
                  </a:outerShdw>
                </a:effectLst>
              </a:rPr>
              <a:t>1-wk</a:t>
            </a:r>
          </a:p>
        </p:txBody>
      </p:sp>
      <p:cxnSp>
        <p:nvCxnSpPr>
          <p:cNvPr id="9" name="Straight Connector 8"/>
          <p:cNvCxnSpPr/>
          <p:nvPr/>
        </p:nvCxnSpPr>
        <p:spPr>
          <a:xfrm>
            <a:off x="2726944" y="3170404"/>
            <a:ext cx="0" cy="38100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flipV="1">
            <a:off x="1237273" y="2170872"/>
            <a:ext cx="1470215" cy="11668"/>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2707488" y="2182540"/>
            <a:ext cx="0" cy="22860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1971701" y="2357507"/>
            <a:ext cx="1444151" cy="646331"/>
          </a:xfrm>
          <a:prstGeom prst="rect">
            <a:avLst/>
          </a:prstGeom>
          <a:noFill/>
        </p:spPr>
        <p:txBody>
          <a:bodyPr wrap="square" rtlCol="0">
            <a:spAutoFit/>
          </a:bodyPr>
          <a:lstStyle/>
          <a:p>
            <a:pPr algn="ctr"/>
            <a:r>
              <a:rPr lang="en-US" sz="3600" b="1" dirty="0">
                <a:solidFill>
                  <a:srgbClr val="C00000"/>
                </a:solidFill>
                <a:effectLst>
                  <a:outerShdw blurRad="38100" dist="38100" dir="2700000" algn="tl">
                    <a:srgbClr val="000000">
                      <a:alpha val="43137"/>
                    </a:srgbClr>
                  </a:outerShdw>
                </a:effectLst>
              </a:rPr>
              <a:t>34AD</a:t>
            </a:r>
            <a:endParaRPr lang="en-US" sz="3200" b="1" dirty="0">
              <a:solidFill>
                <a:srgbClr val="C00000"/>
              </a:solidFill>
              <a:effectLst>
                <a:outerShdw blurRad="38100" dist="38100" dir="2700000" algn="tl">
                  <a:srgbClr val="000000">
                    <a:alpha val="43137"/>
                  </a:srgbClr>
                </a:outerShdw>
              </a:effectLst>
            </a:endParaRPr>
          </a:p>
        </p:txBody>
      </p:sp>
      <p:sp>
        <p:nvSpPr>
          <p:cNvPr id="13" name="TextBox 12"/>
          <p:cNvSpPr txBox="1"/>
          <p:nvPr/>
        </p:nvSpPr>
        <p:spPr>
          <a:xfrm>
            <a:off x="419055" y="1540391"/>
            <a:ext cx="2243036" cy="584775"/>
          </a:xfrm>
          <a:prstGeom prst="rect">
            <a:avLst/>
          </a:prstGeom>
          <a:noFill/>
        </p:spPr>
        <p:txBody>
          <a:bodyPr wrap="square" rtlCol="0">
            <a:spAutoFit/>
          </a:bodyPr>
          <a:lstStyle/>
          <a:p>
            <a:pPr algn="ctr"/>
            <a:r>
              <a:rPr lang="en-US" sz="3200" b="1" i="1" dirty="0">
                <a:solidFill>
                  <a:schemeClr val="tx1">
                    <a:lumMod val="65000"/>
                  </a:schemeClr>
                </a:solidFill>
                <a:effectLst>
                  <a:outerShdw blurRad="38100" dist="38100" dir="2700000" algn="tl">
                    <a:srgbClr val="000000">
                      <a:alpha val="43137"/>
                    </a:srgbClr>
                  </a:outerShdw>
                </a:effectLst>
              </a:rPr>
              <a:t>70-Weeks</a:t>
            </a:r>
            <a:endParaRPr lang="en-US" sz="2800" b="1" i="1" dirty="0">
              <a:solidFill>
                <a:schemeClr val="tx1">
                  <a:lumMod val="65000"/>
                </a:schemeClr>
              </a:solidFill>
              <a:effectLst>
                <a:outerShdw blurRad="38100" dist="38100" dir="2700000" algn="tl">
                  <a:srgbClr val="000000">
                    <a:alpha val="43137"/>
                  </a:srgbClr>
                </a:outerShdw>
              </a:effectLst>
            </a:endParaRPr>
          </a:p>
        </p:txBody>
      </p:sp>
      <p:cxnSp>
        <p:nvCxnSpPr>
          <p:cNvPr id="14" name="Straight Connector 13"/>
          <p:cNvCxnSpPr/>
          <p:nvPr/>
        </p:nvCxnSpPr>
        <p:spPr>
          <a:xfrm>
            <a:off x="1488280" y="4496612"/>
            <a:ext cx="0" cy="38100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2717216" y="4496612"/>
            <a:ext cx="0" cy="38100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6" name="Group 45"/>
          <p:cNvGrpSpPr/>
          <p:nvPr/>
        </p:nvGrpSpPr>
        <p:grpSpPr>
          <a:xfrm>
            <a:off x="1816596" y="3658412"/>
            <a:ext cx="609600" cy="838200"/>
            <a:chOff x="3276600" y="3821352"/>
            <a:chExt cx="609600" cy="838200"/>
          </a:xfrm>
        </p:grpSpPr>
        <p:cxnSp>
          <p:nvCxnSpPr>
            <p:cNvPr id="17" name="Straight Connector 16"/>
            <p:cNvCxnSpPr/>
            <p:nvPr/>
          </p:nvCxnSpPr>
          <p:spPr>
            <a:xfrm>
              <a:off x="3276600" y="4049952"/>
              <a:ext cx="609600" cy="0"/>
            </a:xfrm>
            <a:prstGeom prst="line">
              <a:avLst/>
            </a:prstGeom>
            <a:ln w="28575">
              <a:solidFill>
                <a:srgbClr val="C00000"/>
              </a:solidFill>
            </a:ln>
            <a:scene3d>
              <a:camera prst="orthographicFront"/>
              <a:lightRig rig="threePt" dir="t"/>
            </a:scene3d>
            <a:sp3d>
              <a:bevelT w="139700" prst="cross"/>
            </a:sp3d>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3581400" y="3821352"/>
              <a:ext cx="0" cy="838200"/>
            </a:xfrm>
            <a:prstGeom prst="line">
              <a:avLst/>
            </a:prstGeom>
            <a:ln w="28575">
              <a:solidFill>
                <a:srgbClr val="C00000"/>
              </a:solidFill>
            </a:ln>
            <a:scene3d>
              <a:camera prst="orthographicFront"/>
              <a:lightRig rig="threePt" dir="t"/>
            </a:scene3d>
            <a:sp3d>
              <a:bevelT w="139700" prst="cross"/>
            </a:sp3d>
          </p:spPr>
          <p:style>
            <a:lnRef idx="1">
              <a:schemeClr val="accent1"/>
            </a:lnRef>
            <a:fillRef idx="0">
              <a:schemeClr val="accent1"/>
            </a:fillRef>
            <a:effectRef idx="0">
              <a:schemeClr val="accent1"/>
            </a:effectRef>
            <a:fontRef idx="minor">
              <a:schemeClr val="tx1"/>
            </a:fontRef>
          </p:style>
        </p:cxnSp>
      </p:grpSp>
      <p:sp>
        <p:nvSpPr>
          <p:cNvPr id="19" name="TextBox 18"/>
          <p:cNvSpPr txBox="1"/>
          <p:nvPr/>
        </p:nvSpPr>
        <p:spPr>
          <a:xfrm>
            <a:off x="1335749" y="4877612"/>
            <a:ext cx="1502173" cy="523220"/>
          </a:xfrm>
          <a:prstGeom prst="rect">
            <a:avLst/>
          </a:prstGeom>
          <a:noFill/>
        </p:spPr>
        <p:txBody>
          <a:bodyPr wrap="square" rtlCol="0">
            <a:spAutoFit/>
          </a:bodyPr>
          <a:lstStyle/>
          <a:p>
            <a:pPr algn="ctr"/>
            <a:r>
              <a:rPr lang="en-US" sz="2800" b="1" dirty="0">
                <a:effectLst>
                  <a:outerShdw blurRad="38100" dist="38100" dir="2700000" algn="tl">
                    <a:srgbClr val="000000">
                      <a:alpha val="43137"/>
                    </a:srgbClr>
                  </a:outerShdw>
                </a:effectLst>
              </a:rPr>
              <a:t>7-Years</a:t>
            </a:r>
            <a:endParaRPr lang="en-US" b="1" dirty="0">
              <a:effectLst>
                <a:outerShdw blurRad="38100" dist="38100" dir="2700000" algn="tl">
                  <a:srgbClr val="000000">
                    <a:alpha val="43137"/>
                  </a:srgbClr>
                </a:outerShdw>
              </a:effectLst>
            </a:endParaRPr>
          </a:p>
        </p:txBody>
      </p:sp>
      <p:sp>
        <p:nvSpPr>
          <p:cNvPr id="20" name="TextBox 19"/>
          <p:cNvSpPr txBox="1"/>
          <p:nvPr/>
        </p:nvSpPr>
        <p:spPr>
          <a:xfrm>
            <a:off x="770208" y="2357507"/>
            <a:ext cx="1390076" cy="584775"/>
          </a:xfrm>
          <a:prstGeom prst="rect">
            <a:avLst/>
          </a:prstGeom>
          <a:noFill/>
        </p:spPr>
        <p:txBody>
          <a:bodyPr wrap="square" rtlCol="0">
            <a:spAutoFit/>
          </a:bodyPr>
          <a:lstStyle/>
          <a:p>
            <a:pPr algn="ctr"/>
            <a:r>
              <a:rPr lang="en-US" sz="3200" b="1" dirty="0">
                <a:solidFill>
                  <a:srgbClr val="C00000"/>
                </a:solidFill>
                <a:effectLst>
                  <a:outerShdw blurRad="38100" dist="38100" dir="2700000" algn="tl">
                    <a:srgbClr val="000000">
                      <a:alpha val="43137"/>
                    </a:srgbClr>
                  </a:outerShdw>
                </a:effectLst>
              </a:rPr>
              <a:t>27AD</a:t>
            </a:r>
            <a:endParaRPr lang="en-US" sz="2800" b="1" dirty="0">
              <a:solidFill>
                <a:srgbClr val="C00000"/>
              </a:solidFill>
              <a:effectLst>
                <a:outerShdw blurRad="38100" dist="38100" dir="2700000" algn="tl">
                  <a:srgbClr val="000000">
                    <a:alpha val="43137"/>
                  </a:srgbClr>
                </a:outerShdw>
              </a:effectLst>
            </a:endParaRPr>
          </a:p>
        </p:txBody>
      </p:sp>
      <p:sp>
        <p:nvSpPr>
          <p:cNvPr id="21" name="TextBox 20"/>
          <p:cNvSpPr txBox="1"/>
          <p:nvPr/>
        </p:nvSpPr>
        <p:spPr>
          <a:xfrm>
            <a:off x="1237273" y="2736401"/>
            <a:ext cx="524477" cy="523220"/>
          </a:xfrm>
          <a:prstGeom prst="rect">
            <a:avLst/>
          </a:prstGeom>
          <a:noFill/>
        </p:spPr>
        <p:txBody>
          <a:bodyPr wrap="square" rtlCol="0">
            <a:spAutoFit/>
          </a:bodyPr>
          <a:lstStyle/>
          <a:p>
            <a:pPr algn="ctr"/>
            <a:r>
              <a:rPr lang="en-US" sz="2800" b="1" i="1" dirty="0">
                <a:solidFill>
                  <a:srgbClr val="FFC000"/>
                </a:solidFill>
                <a:effectLst>
                  <a:outerShdw blurRad="38100" dist="38100" dir="2700000" algn="tl">
                    <a:srgbClr val="000000">
                      <a:alpha val="43137"/>
                    </a:srgbClr>
                  </a:outerShdw>
                </a:effectLst>
              </a:rPr>
              <a:t>C</a:t>
            </a:r>
          </a:p>
        </p:txBody>
      </p:sp>
      <p:sp>
        <p:nvSpPr>
          <p:cNvPr id="22" name="TextBox 21"/>
          <p:cNvSpPr txBox="1"/>
          <p:nvPr/>
        </p:nvSpPr>
        <p:spPr>
          <a:xfrm>
            <a:off x="1859157" y="4420412"/>
            <a:ext cx="524477" cy="523220"/>
          </a:xfrm>
          <a:prstGeom prst="rect">
            <a:avLst/>
          </a:prstGeom>
          <a:noFill/>
        </p:spPr>
        <p:txBody>
          <a:bodyPr wrap="square" rtlCol="0">
            <a:spAutoFit/>
          </a:bodyPr>
          <a:lstStyle/>
          <a:p>
            <a:pPr algn="ctr"/>
            <a:r>
              <a:rPr lang="en-US" sz="2800" b="1" i="1" dirty="0">
                <a:solidFill>
                  <a:srgbClr val="FFC000"/>
                </a:solidFill>
                <a:effectLst>
                  <a:outerShdw blurRad="38100" dist="38100" dir="2700000" algn="tl">
                    <a:srgbClr val="000000">
                      <a:alpha val="43137"/>
                    </a:srgbClr>
                  </a:outerShdw>
                </a:effectLst>
              </a:rPr>
              <a:t>D</a:t>
            </a:r>
          </a:p>
        </p:txBody>
      </p:sp>
      <p:sp>
        <p:nvSpPr>
          <p:cNvPr id="23" name="TextBox 22"/>
          <p:cNvSpPr txBox="1"/>
          <p:nvPr/>
        </p:nvSpPr>
        <p:spPr>
          <a:xfrm>
            <a:off x="2464705" y="2736401"/>
            <a:ext cx="524477" cy="523220"/>
          </a:xfrm>
          <a:prstGeom prst="rect">
            <a:avLst/>
          </a:prstGeom>
          <a:noFill/>
        </p:spPr>
        <p:txBody>
          <a:bodyPr wrap="square" rtlCol="0">
            <a:spAutoFit/>
          </a:bodyPr>
          <a:lstStyle/>
          <a:p>
            <a:pPr algn="ctr"/>
            <a:r>
              <a:rPr lang="en-US" sz="2800" b="1" i="1" dirty="0">
                <a:solidFill>
                  <a:srgbClr val="FFC000"/>
                </a:solidFill>
                <a:effectLst>
                  <a:outerShdw blurRad="38100" dist="38100" dir="2700000" algn="tl">
                    <a:srgbClr val="000000">
                      <a:alpha val="43137"/>
                    </a:srgbClr>
                  </a:outerShdw>
                </a:effectLst>
              </a:rPr>
              <a:t>E</a:t>
            </a:r>
          </a:p>
        </p:txBody>
      </p:sp>
      <p:cxnSp>
        <p:nvCxnSpPr>
          <p:cNvPr id="24" name="Straight Connector 23"/>
          <p:cNvCxnSpPr/>
          <p:nvPr/>
        </p:nvCxnSpPr>
        <p:spPr>
          <a:xfrm>
            <a:off x="423374" y="3579776"/>
            <a:ext cx="764433" cy="0"/>
          </a:xfrm>
          <a:prstGeom prst="line">
            <a:avLst/>
          </a:prstGeom>
          <a:ln w="3175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a:off x="3686768" y="3167156"/>
            <a:ext cx="0" cy="38100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26" name="TextBox 25"/>
          <p:cNvSpPr txBox="1"/>
          <p:nvPr/>
        </p:nvSpPr>
        <p:spPr>
          <a:xfrm>
            <a:off x="3075174" y="1777471"/>
            <a:ext cx="1384174" cy="646331"/>
          </a:xfrm>
          <a:prstGeom prst="rect">
            <a:avLst/>
          </a:prstGeom>
          <a:noFill/>
        </p:spPr>
        <p:txBody>
          <a:bodyPr wrap="square" rtlCol="0">
            <a:spAutoFit/>
          </a:bodyPr>
          <a:lstStyle/>
          <a:p>
            <a:pPr algn="ctr"/>
            <a:r>
              <a:rPr lang="en-US" sz="3600" b="1" dirty="0">
                <a:solidFill>
                  <a:srgbClr val="C00000"/>
                </a:solidFill>
                <a:effectLst>
                  <a:outerShdw blurRad="38100" dist="38100" dir="2700000" algn="tl">
                    <a:srgbClr val="000000">
                      <a:alpha val="43137"/>
                    </a:srgbClr>
                  </a:outerShdw>
                </a:effectLst>
              </a:rPr>
              <a:t>70AD</a:t>
            </a:r>
            <a:endParaRPr lang="en-US" sz="3200" b="1" dirty="0">
              <a:solidFill>
                <a:srgbClr val="C00000"/>
              </a:solidFill>
              <a:effectLst>
                <a:outerShdw blurRad="38100" dist="38100" dir="2700000" algn="tl">
                  <a:srgbClr val="000000">
                    <a:alpha val="43137"/>
                  </a:srgbClr>
                </a:outerShdw>
              </a:effectLst>
            </a:endParaRPr>
          </a:p>
        </p:txBody>
      </p:sp>
      <p:sp>
        <p:nvSpPr>
          <p:cNvPr id="27" name="TextBox 26"/>
          <p:cNvSpPr txBox="1"/>
          <p:nvPr/>
        </p:nvSpPr>
        <p:spPr>
          <a:xfrm>
            <a:off x="3443985" y="2752609"/>
            <a:ext cx="524477" cy="523220"/>
          </a:xfrm>
          <a:prstGeom prst="rect">
            <a:avLst/>
          </a:prstGeom>
          <a:noFill/>
        </p:spPr>
        <p:txBody>
          <a:bodyPr wrap="square" rtlCol="0">
            <a:spAutoFit/>
          </a:bodyPr>
          <a:lstStyle/>
          <a:p>
            <a:pPr algn="ctr"/>
            <a:r>
              <a:rPr lang="en-US" sz="2800" b="1" i="1" dirty="0">
                <a:solidFill>
                  <a:srgbClr val="FFC000"/>
                </a:solidFill>
                <a:effectLst>
                  <a:outerShdw blurRad="38100" dist="38100" dir="2700000" algn="tl">
                    <a:srgbClr val="000000">
                      <a:alpha val="43137"/>
                    </a:srgbClr>
                  </a:outerShdw>
                </a:effectLst>
              </a:rPr>
              <a:t>F</a:t>
            </a:r>
          </a:p>
        </p:txBody>
      </p:sp>
      <p:cxnSp>
        <p:nvCxnSpPr>
          <p:cNvPr id="28" name="Straight Connector 27"/>
          <p:cNvCxnSpPr/>
          <p:nvPr/>
        </p:nvCxnSpPr>
        <p:spPr>
          <a:xfrm>
            <a:off x="5084352" y="3173636"/>
            <a:ext cx="0" cy="38100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29" name="TextBox 28"/>
          <p:cNvSpPr txBox="1"/>
          <p:nvPr/>
        </p:nvSpPr>
        <p:spPr>
          <a:xfrm>
            <a:off x="4262511" y="2360739"/>
            <a:ext cx="1772529" cy="646331"/>
          </a:xfrm>
          <a:prstGeom prst="rect">
            <a:avLst/>
          </a:prstGeom>
          <a:noFill/>
        </p:spPr>
        <p:txBody>
          <a:bodyPr wrap="square" rtlCol="0">
            <a:spAutoFit/>
          </a:bodyPr>
          <a:lstStyle/>
          <a:p>
            <a:pPr algn="ctr"/>
            <a:r>
              <a:rPr lang="en-US" sz="3600" b="1" dirty="0">
                <a:solidFill>
                  <a:srgbClr val="C00000"/>
                </a:solidFill>
                <a:effectLst>
                  <a:outerShdw blurRad="38100" dist="38100" dir="2700000" algn="tl">
                    <a:srgbClr val="000000">
                      <a:alpha val="43137"/>
                    </a:srgbClr>
                  </a:outerShdw>
                </a:effectLst>
              </a:rPr>
              <a:t>538AD</a:t>
            </a:r>
            <a:endParaRPr lang="en-US" sz="3200" b="1" dirty="0">
              <a:solidFill>
                <a:srgbClr val="C00000"/>
              </a:solidFill>
              <a:effectLst>
                <a:outerShdw blurRad="38100" dist="38100" dir="2700000" algn="tl">
                  <a:srgbClr val="000000">
                    <a:alpha val="43137"/>
                  </a:srgbClr>
                </a:outerShdw>
              </a:effectLst>
            </a:endParaRPr>
          </a:p>
        </p:txBody>
      </p:sp>
      <p:sp>
        <p:nvSpPr>
          <p:cNvPr id="30" name="TextBox 29"/>
          <p:cNvSpPr txBox="1"/>
          <p:nvPr/>
        </p:nvSpPr>
        <p:spPr>
          <a:xfrm>
            <a:off x="4841569" y="2759089"/>
            <a:ext cx="524477" cy="523220"/>
          </a:xfrm>
          <a:prstGeom prst="rect">
            <a:avLst/>
          </a:prstGeom>
          <a:noFill/>
        </p:spPr>
        <p:txBody>
          <a:bodyPr wrap="square" rtlCol="0">
            <a:spAutoFit/>
          </a:bodyPr>
          <a:lstStyle/>
          <a:p>
            <a:pPr algn="ctr"/>
            <a:r>
              <a:rPr lang="en-US" sz="2800" b="1" i="1" dirty="0">
                <a:solidFill>
                  <a:srgbClr val="FFC000"/>
                </a:solidFill>
                <a:effectLst>
                  <a:outerShdw blurRad="38100" dist="38100" dir="2700000" algn="tl">
                    <a:srgbClr val="000000">
                      <a:alpha val="43137"/>
                    </a:srgbClr>
                  </a:outerShdw>
                </a:effectLst>
              </a:rPr>
              <a:t>G</a:t>
            </a:r>
          </a:p>
        </p:txBody>
      </p:sp>
      <p:cxnSp>
        <p:nvCxnSpPr>
          <p:cNvPr id="31" name="Straight Connector 30"/>
          <p:cNvCxnSpPr/>
          <p:nvPr/>
        </p:nvCxnSpPr>
        <p:spPr>
          <a:xfrm>
            <a:off x="6657040" y="3170388"/>
            <a:ext cx="0" cy="38100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32" name="TextBox 31"/>
          <p:cNvSpPr txBox="1"/>
          <p:nvPr/>
        </p:nvSpPr>
        <p:spPr>
          <a:xfrm>
            <a:off x="5655211" y="1851043"/>
            <a:ext cx="2020437" cy="646331"/>
          </a:xfrm>
          <a:prstGeom prst="rect">
            <a:avLst/>
          </a:prstGeom>
          <a:noFill/>
        </p:spPr>
        <p:txBody>
          <a:bodyPr wrap="square" rtlCol="0">
            <a:spAutoFit/>
          </a:bodyPr>
          <a:lstStyle/>
          <a:p>
            <a:pPr algn="ctr"/>
            <a:r>
              <a:rPr lang="en-US" sz="3600" b="1" dirty="0">
                <a:solidFill>
                  <a:srgbClr val="C00000"/>
                </a:solidFill>
                <a:effectLst>
                  <a:outerShdw blurRad="38100" dist="38100" dir="2700000" algn="tl">
                    <a:srgbClr val="000000">
                      <a:alpha val="43137"/>
                    </a:srgbClr>
                  </a:outerShdw>
                </a:effectLst>
              </a:rPr>
              <a:t>1798AD</a:t>
            </a:r>
            <a:endParaRPr lang="en-US" sz="3200" b="1" dirty="0">
              <a:solidFill>
                <a:srgbClr val="C00000"/>
              </a:solidFill>
              <a:effectLst>
                <a:outerShdw blurRad="38100" dist="38100" dir="2700000" algn="tl">
                  <a:srgbClr val="000000">
                    <a:alpha val="43137"/>
                  </a:srgbClr>
                </a:outerShdw>
              </a:effectLst>
            </a:endParaRPr>
          </a:p>
        </p:txBody>
      </p:sp>
      <p:sp>
        <p:nvSpPr>
          <p:cNvPr id="33" name="TextBox 32"/>
          <p:cNvSpPr txBox="1"/>
          <p:nvPr/>
        </p:nvSpPr>
        <p:spPr>
          <a:xfrm>
            <a:off x="6414257" y="2755841"/>
            <a:ext cx="524477" cy="523220"/>
          </a:xfrm>
          <a:prstGeom prst="rect">
            <a:avLst/>
          </a:prstGeom>
          <a:noFill/>
        </p:spPr>
        <p:txBody>
          <a:bodyPr wrap="square" rtlCol="0">
            <a:spAutoFit/>
          </a:bodyPr>
          <a:lstStyle/>
          <a:p>
            <a:pPr algn="ctr"/>
            <a:r>
              <a:rPr lang="en-US" sz="2800" b="1" i="1" dirty="0">
                <a:solidFill>
                  <a:srgbClr val="FFC000"/>
                </a:solidFill>
                <a:effectLst>
                  <a:outerShdw blurRad="38100" dist="38100" dir="2700000" algn="tl">
                    <a:srgbClr val="000000">
                      <a:alpha val="43137"/>
                    </a:srgbClr>
                  </a:outerShdw>
                </a:effectLst>
              </a:rPr>
              <a:t>H</a:t>
            </a:r>
          </a:p>
        </p:txBody>
      </p:sp>
      <p:cxnSp>
        <p:nvCxnSpPr>
          <p:cNvPr id="34" name="Straight Connector 33"/>
          <p:cNvCxnSpPr/>
          <p:nvPr/>
        </p:nvCxnSpPr>
        <p:spPr>
          <a:xfrm>
            <a:off x="5097328" y="4493364"/>
            <a:ext cx="0" cy="38100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6640832" y="4490116"/>
            <a:ext cx="0" cy="38100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36" name="TextBox 35"/>
          <p:cNvSpPr txBox="1"/>
          <p:nvPr/>
        </p:nvSpPr>
        <p:spPr>
          <a:xfrm>
            <a:off x="4968181" y="4420412"/>
            <a:ext cx="1799263" cy="430887"/>
          </a:xfrm>
          <a:prstGeom prst="rect">
            <a:avLst/>
          </a:prstGeom>
          <a:noFill/>
        </p:spPr>
        <p:txBody>
          <a:bodyPr wrap="square" rtlCol="0">
            <a:spAutoFit/>
          </a:bodyPr>
          <a:lstStyle/>
          <a:p>
            <a:pPr algn="ctr"/>
            <a:r>
              <a:rPr lang="en-US" sz="2200" b="1" dirty="0">
                <a:effectLst>
                  <a:outerShdw blurRad="38100" dist="38100" dir="2700000" algn="tl">
                    <a:srgbClr val="000000">
                      <a:alpha val="43137"/>
                    </a:srgbClr>
                  </a:outerShdw>
                </a:effectLst>
              </a:rPr>
              <a:t>1,260-Years</a:t>
            </a:r>
          </a:p>
        </p:txBody>
      </p:sp>
      <p:sp>
        <p:nvSpPr>
          <p:cNvPr id="37" name="TextBox 36"/>
          <p:cNvSpPr txBox="1"/>
          <p:nvPr/>
        </p:nvSpPr>
        <p:spPr>
          <a:xfrm>
            <a:off x="5105400" y="3086491"/>
            <a:ext cx="1543504" cy="400110"/>
          </a:xfrm>
          <a:prstGeom prst="rect">
            <a:avLst/>
          </a:prstGeom>
          <a:noFill/>
        </p:spPr>
        <p:txBody>
          <a:bodyPr wrap="square" rtlCol="0">
            <a:spAutoFit/>
          </a:bodyPr>
          <a:lstStyle/>
          <a:p>
            <a:pPr algn="ctr"/>
            <a:r>
              <a:rPr lang="en-US" sz="2000" b="1" i="1" dirty="0">
                <a:effectLst>
                  <a:outerShdw blurRad="38100" dist="38100" dir="2700000" algn="tl">
                    <a:srgbClr val="000000">
                      <a:alpha val="43137"/>
                    </a:srgbClr>
                  </a:outerShdw>
                </a:effectLst>
              </a:rPr>
              <a:t>Dark Ages</a:t>
            </a:r>
          </a:p>
        </p:txBody>
      </p:sp>
      <p:sp>
        <p:nvSpPr>
          <p:cNvPr id="38" name="TextBox 37"/>
          <p:cNvSpPr txBox="1"/>
          <p:nvPr/>
        </p:nvSpPr>
        <p:spPr>
          <a:xfrm>
            <a:off x="3075174" y="4818797"/>
            <a:ext cx="2780794" cy="707886"/>
          </a:xfrm>
          <a:prstGeom prst="rect">
            <a:avLst/>
          </a:prstGeom>
          <a:noFill/>
        </p:spPr>
        <p:txBody>
          <a:bodyPr wrap="square" rtlCol="0">
            <a:spAutoFit/>
          </a:bodyPr>
          <a:lstStyle/>
          <a:p>
            <a:r>
              <a:rPr lang="en-US" sz="4000" b="1" i="1" dirty="0">
                <a:effectLst>
                  <a:outerShdw blurRad="38100" dist="38100" dir="2700000" algn="tl">
                    <a:srgbClr val="000000">
                      <a:alpha val="43137"/>
                    </a:srgbClr>
                  </a:outerShdw>
                </a:effectLst>
              </a:rPr>
              <a:t>2,300-Days</a:t>
            </a:r>
            <a:endParaRPr lang="en-US" sz="3600" b="1" i="1" dirty="0">
              <a:effectLst>
                <a:outerShdw blurRad="38100" dist="38100" dir="2700000" algn="tl">
                  <a:srgbClr val="000000">
                    <a:alpha val="43137"/>
                  </a:srgbClr>
                </a:outerShdw>
              </a:effectLst>
            </a:endParaRPr>
          </a:p>
        </p:txBody>
      </p:sp>
      <p:cxnSp>
        <p:nvCxnSpPr>
          <p:cNvPr id="39" name="Straight Connector 38"/>
          <p:cNvCxnSpPr/>
          <p:nvPr/>
        </p:nvCxnSpPr>
        <p:spPr>
          <a:xfrm>
            <a:off x="423374" y="2180600"/>
            <a:ext cx="764433" cy="0"/>
          </a:xfrm>
          <a:prstGeom prst="line">
            <a:avLst/>
          </a:prstGeom>
          <a:ln w="3175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a:off x="423374" y="4886528"/>
            <a:ext cx="764433" cy="0"/>
          </a:xfrm>
          <a:prstGeom prst="line">
            <a:avLst/>
          </a:prstGeom>
          <a:ln w="3175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7918432" y="3176868"/>
            <a:ext cx="0" cy="38100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42" name="TextBox 41"/>
          <p:cNvSpPr txBox="1"/>
          <p:nvPr/>
        </p:nvSpPr>
        <p:spPr>
          <a:xfrm>
            <a:off x="6894056" y="2292731"/>
            <a:ext cx="1948539" cy="707886"/>
          </a:xfrm>
          <a:prstGeom prst="rect">
            <a:avLst/>
          </a:prstGeom>
          <a:noFill/>
        </p:spPr>
        <p:txBody>
          <a:bodyPr wrap="square" rtlCol="0">
            <a:spAutoFit/>
          </a:bodyPr>
          <a:lstStyle/>
          <a:p>
            <a:pPr algn="ctr"/>
            <a:r>
              <a:rPr lang="en-US" sz="4000" b="1" dirty="0">
                <a:effectLst>
                  <a:outerShdw blurRad="38100" dist="38100" dir="2700000" algn="tl">
                    <a:srgbClr val="000000">
                      <a:alpha val="43137"/>
                    </a:srgbClr>
                  </a:outerShdw>
                </a:effectLst>
              </a:rPr>
              <a:t>1844AD</a:t>
            </a:r>
            <a:endParaRPr lang="en-US" sz="3600" b="1" dirty="0">
              <a:effectLst>
                <a:outerShdw blurRad="38100" dist="38100" dir="2700000" algn="tl">
                  <a:srgbClr val="000000">
                    <a:alpha val="43137"/>
                  </a:srgbClr>
                </a:outerShdw>
              </a:effectLst>
            </a:endParaRPr>
          </a:p>
        </p:txBody>
      </p:sp>
      <p:sp>
        <p:nvSpPr>
          <p:cNvPr id="43" name="TextBox 42"/>
          <p:cNvSpPr txBox="1"/>
          <p:nvPr/>
        </p:nvSpPr>
        <p:spPr>
          <a:xfrm>
            <a:off x="7661581" y="2839097"/>
            <a:ext cx="524477" cy="430887"/>
          </a:xfrm>
          <a:prstGeom prst="rect">
            <a:avLst/>
          </a:prstGeom>
          <a:noFill/>
        </p:spPr>
        <p:txBody>
          <a:bodyPr wrap="square" rtlCol="0">
            <a:spAutoFit/>
          </a:bodyPr>
          <a:lstStyle/>
          <a:p>
            <a:pPr algn="ctr"/>
            <a:r>
              <a:rPr lang="en-US" sz="2200" b="1" dirty="0">
                <a:effectLst>
                  <a:outerShdw blurRad="38100" dist="38100" dir="2700000" algn="tl">
                    <a:srgbClr val="000000">
                      <a:alpha val="43137"/>
                    </a:srgbClr>
                  </a:outerShdw>
                </a:effectLst>
              </a:rPr>
              <a:t>I</a:t>
            </a:r>
          </a:p>
        </p:txBody>
      </p:sp>
      <p:cxnSp>
        <p:nvCxnSpPr>
          <p:cNvPr id="44" name="Straight Connector 43"/>
          <p:cNvCxnSpPr/>
          <p:nvPr/>
        </p:nvCxnSpPr>
        <p:spPr>
          <a:xfrm>
            <a:off x="8868528" y="2568102"/>
            <a:ext cx="0" cy="986518"/>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a:off x="7918432" y="4488012"/>
            <a:ext cx="0" cy="38100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46" name="TextBox 45"/>
          <p:cNvSpPr txBox="1"/>
          <p:nvPr/>
        </p:nvSpPr>
        <p:spPr>
          <a:xfrm>
            <a:off x="7696200" y="1379181"/>
            <a:ext cx="1499704" cy="646331"/>
          </a:xfrm>
          <a:prstGeom prst="rect">
            <a:avLst/>
          </a:prstGeom>
          <a:noFill/>
        </p:spPr>
        <p:txBody>
          <a:bodyPr wrap="square" rtlCol="0">
            <a:spAutoFit/>
          </a:bodyPr>
          <a:lstStyle/>
          <a:p>
            <a:pPr algn="ctr"/>
            <a:r>
              <a:rPr lang="en-US" b="1" i="1" dirty="0">
                <a:effectLst>
                  <a:outerShdw blurRad="38100" dist="38100" dir="2700000" algn="tl">
                    <a:srgbClr val="000000">
                      <a:alpha val="43137"/>
                    </a:srgbClr>
                  </a:outerShdw>
                </a:effectLst>
              </a:rPr>
              <a:t>2</a:t>
            </a:r>
            <a:r>
              <a:rPr lang="en-US" b="1" i="1" baseline="30000" dirty="0">
                <a:effectLst>
                  <a:outerShdw blurRad="38100" dist="38100" dir="2700000" algn="tl">
                    <a:srgbClr val="000000">
                      <a:alpha val="43137"/>
                    </a:srgbClr>
                  </a:outerShdw>
                </a:effectLst>
              </a:rPr>
              <a:t>nd</a:t>
            </a:r>
            <a:r>
              <a:rPr lang="en-US" b="1" i="1" dirty="0">
                <a:effectLst>
                  <a:outerShdw blurRad="38100" dist="38100" dir="2700000" algn="tl">
                    <a:srgbClr val="000000">
                      <a:alpha val="43137"/>
                    </a:srgbClr>
                  </a:outerShdw>
                </a:effectLst>
              </a:rPr>
              <a:t> Coming of Christ</a:t>
            </a:r>
          </a:p>
        </p:txBody>
      </p:sp>
      <p:sp>
        <p:nvSpPr>
          <p:cNvPr id="47" name="4-Point Star 46"/>
          <p:cNvSpPr/>
          <p:nvPr/>
        </p:nvSpPr>
        <p:spPr>
          <a:xfrm>
            <a:off x="8683714" y="2041829"/>
            <a:ext cx="369628" cy="445532"/>
          </a:xfrm>
          <a:prstGeom prst="star4">
            <a:avLst/>
          </a:prstGeom>
          <a:solidFill>
            <a:srgbClr val="FFFF00"/>
          </a:solidFill>
          <a:ln>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TextBox 47"/>
          <p:cNvSpPr txBox="1"/>
          <p:nvPr/>
        </p:nvSpPr>
        <p:spPr>
          <a:xfrm>
            <a:off x="5948733" y="3504933"/>
            <a:ext cx="1543504" cy="707886"/>
          </a:xfrm>
          <a:prstGeom prst="rect">
            <a:avLst/>
          </a:prstGeom>
          <a:noFill/>
        </p:spPr>
        <p:txBody>
          <a:bodyPr wrap="square" rtlCol="0">
            <a:spAutoFit/>
          </a:bodyPr>
          <a:lstStyle/>
          <a:p>
            <a:pPr algn="ctr"/>
            <a:r>
              <a:rPr lang="en-US" sz="2000" b="1" i="1" dirty="0">
                <a:effectLst>
                  <a:outerShdw blurRad="38100" dist="38100" dir="2700000" algn="tl">
                    <a:srgbClr val="000000">
                      <a:alpha val="43137"/>
                    </a:srgbClr>
                  </a:outerShdw>
                </a:effectLst>
              </a:rPr>
              <a:t>Time of </a:t>
            </a:r>
          </a:p>
          <a:p>
            <a:pPr algn="ctr"/>
            <a:r>
              <a:rPr lang="en-US" sz="2000" b="1" i="1" dirty="0">
                <a:effectLst>
                  <a:outerShdw blurRad="38100" dist="38100" dir="2700000" algn="tl">
                    <a:srgbClr val="000000">
                      <a:alpha val="43137"/>
                    </a:srgbClr>
                  </a:outerShdw>
                </a:effectLst>
              </a:rPr>
              <a:t>the End</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DAY 2 – Sunday November 22</a:t>
            </a:r>
            <a:r>
              <a:rPr lang="en-US" baseline="30000" dirty="0"/>
              <a:t>nd</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200" dirty="0"/>
              <a:t>Seventh-day Adventism’s </a:t>
            </a:r>
            <a:br>
              <a:rPr lang="en-US" sz="3200" dirty="0"/>
            </a:br>
            <a:r>
              <a:rPr lang="en-US" sz="3200" dirty="0"/>
              <a:t>70-Weeks</a:t>
            </a:r>
          </a:p>
        </p:txBody>
      </p:sp>
      <p:cxnSp>
        <p:nvCxnSpPr>
          <p:cNvPr id="4" name="Straight Connector 3"/>
          <p:cNvCxnSpPr/>
          <p:nvPr/>
        </p:nvCxnSpPr>
        <p:spPr>
          <a:xfrm>
            <a:off x="2953158" y="3200400"/>
            <a:ext cx="0" cy="30480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a:off x="4362046" y="3001796"/>
            <a:ext cx="0" cy="38100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2438400" y="2586335"/>
            <a:ext cx="1048158" cy="461665"/>
          </a:xfrm>
          <a:prstGeom prst="rect">
            <a:avLst/>
          </a:prstGeom>
          <a:noFill/>
        </p:spPr>
        <p:txBody>
          <a:bodyPr wrap="square" rtlCol="0">
            <a:spAutoFit/>
          </a:bodyPr>
          <a:lstStyle/>
          <a:p>
            <a:r>
              <a:rPr lang="en-US" sz="2400" b="1" dirty="0">
                <a:effectLst>
                  <a:outerShdw blurRad="38100" dist="38100" dir="2700000" algn="tl">
                    <a:srgbClr val="000000">
                      <a:alpha val="43137"/>
                    </a:srgbClr>
                  </a:outerShdw>
                </a:effectLst>
              </a:rPr>
              <a:t>457BC</a:t>
            </a:r>
          </a:p>
        </p:txBody>
      </p:sp>
      <p:sp>
        <p:nvSpPr>
          <p:cNvPr id="7" name="TextBox 6"/>
          <p:cNvSpPr txBox="1"/>
          <p:nvPr/>
        </p:nvSpPr>
        <p:spPr>
          <a:xfrm>
            <a:off x="3334158" y="2934512"/>
            <a:ext cx="838200" cy="400110"/>
          </a:xfrm>
          <a:prstGeom prst="rect">
            <a:avLst/>
          </a:prstGeom>
          <a:noFill/>
        </p:spPr>
        <p:txBody>
          <a:bodyPr wrap="square" rtlCol="0">
            <a:spAutoFit/>
          </a:bodyPr>
          <a:lstStyle/>
          <a:p>
            <a:r>
              <a:rPr lang="en-US" sz="2000" dirty="0">
                <a:effectLst>
                  <a:outerShdw blurRad="38100" dist="38100" dir="2700000" algn="tl">
                    <a:srgbClr val="000000">
                      <a:alpha val="43137"/>
                    </a:srgbClr>
                  </a:outerShdw>
                </a:effectLst>
              </a:rPr>
              <a:t>7-wks</a:t>
            </a:r>
          </a:p>
        </p:txBody>
      </p:sp>
      <p:cxnSp>
        <p:nvCxnSpPr>
          <p:cNvPr id="8" name="Straight Connector 7"/>
          <p:cNvCxnSpPr/>
          <p:nvPr/>
        </p:nvCxnSpPr>
        <p:spPr>
          <a:xfrm>
            <a:off x="6382158" y="3001796"/>
            <a:ext cx="0" cy="38100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4858158" y="2934512"/>
            <a:ext cx="990600" cy="400110"/>
          </a:xfrm>
          <a:prstGeom prst="rect">
            <a:avLst/>
          </a:prstGeom>
          <a:noFill/>
        </p:spPr>
        <p:txBody>
          <a:bodyPr wrap="square" rtlCol="0">
            <a:spAutoFit/>
          </a:bodyPr>
          <a:lstStyle/>
          <a:p>
            <a:r>
              <a:rPr lang="en-US" sz="2000" dirty="0">
                <a:effectLst>
                  <a:outerShdw blurRad="38100" dist="38100" dir="2700000" algn="tl">
                    <a:srgbClr val="000000">
                      <a:alpha val="43137"/>
                    </a:srgbClr>
                  </a:outerShdw>
                </a:effectLst>
              </a:rPr>
              <a:t>62-wks</a:t>
            </a:r>
          </a:p>
        </p:txBody>
      </p:sp>
      <p:sp>
        <p:nvSpPr>
          <p:cNvPr id="10" name="TextBox 9"/>
          <p:cNvSpPr txBox="1"/>
          <p:nvPr/>
        </p:nvSpPr>
        <p:spPr>
          <a:xfrm>
            <a:off x="6458358" y="2934512"/>
            <a:ext cx="762000" cy="400110"/>
          </a:xfrm>
          <a:prstGeom prst="rect">
            <a:avLst/>
          </a:prstGeom>
          <a:noFill/>
        </p:spPr>
        <p:txBody>
          <a:bodyPr wrap="square" rtlCol="0">
            <a:spAutoFit/>
          </a:bodyPr>
          <a:lstStyle/>
          <a:p>
            <a:r>
              <a:rPr lang="en-US" sz="2000" dirty="0">
                <a:effectLst>
                  <a:outerShdw blurRad="38100" dist="38100" dir="2700000" algn="tl">
                    <a:srgbClr val="000000">
                      <a:alpha val="43137"/>
                    </a:srgbClr>
                  </a:outerShdw>
                </a:effectLst>
              </a:rPr>
              <a:t>1-wk</a:t>
            </a:r>
          </a:p>
        </p:txBody>
      </p:sp>
      <p:cxnSp>
        <p:nvCxnSpPr>
          <p:cNvPr id="11" name="Straight Connector 10"/>
          <p:cNvCxnSpPr/>
          <p:nvPr/>
        </p:nvCxnSpPr>
        <p:spPr>
          <a:xfrm>
            <a:off x="7220358" y="3001796"/>
            <a:ext cx="0" cy="38100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flipV="1">
            <a:off x="2953158" y="2350532"/>
            <a:ext cx="4267200" cy="11668"/>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7220358" y="2350532"/>
            <a:ext cx="0" cy="22860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2953158" y="2350532"/>
            <a:ext cx="0" cy="22860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4019958" y="2641380"/>
            <a:ext cx="1040860" cy="400110"/>
          </a:xfrm>
          <a:prstGeom prst="rect">
            <a:avLst/>
          </a:prstGeom>
          <a:noFill/>
        </p:spPr>
        <p:txBody>
          <a:bodyPr wrap="square" rtlCol="0">
            <a:spAutoFit/>
          </a:bodyPr>
          <a:lstStyle/>
          <a:p>
            <a:r>
              <a:rPr lang="en-US" sz="2000" b="1" dirty="0">
                <a:solidFill>
                  <a:srgbClr val="C00000"/>
                </a:solidFill>
                <a:effectLst>
                  <a:outerShdw blurRad="38100" dist="38100" dir="2700000" algn="tl">
                    <a:srgbClr val="000000">
                      <a:alpha val="43137"/>
                    </a:srgbClr>
                  </a:outerShdw>
                </a:effectLst>
              </a:rPr>
              <a:t>408BC</a:t>
            </a:r>
          </a:p>
        </p:txBody>
      </p:sp>
      <p:sp>
        <p:nvSpPr>
          <p:cNvPr id="16" name="TextBox 15"/>
          <p:cNvSpPr txBox="1"/>
          <p:nvPr/>
        </p:nvSpPr>
        <p:spPr>
          <a:xfrm>
            <a:off x="4400958" y="1828800"/>
            <a:ext cx="1601821" cy="461665"/>
          </a:xfrm>
          <a:prstGeom prst="rect">
            <a:avLst/>
          </a:prstGeom>
          <a:noFill/>
        </p:spPr>
        <p:txBody>
          <a:bodyPr wrap="square" rtlCol="0">
            <a:spAutoFit/>
          </a:bodyPr>
          <a:lstStyle/>
          <a:p>
            <a:r>
              <a:rPr lang="en-US" sz="2400" b="1" i="1" dirty="0">
                <a:effectLst>
                  <a:outerShdw blurRad="38100" dist="38100" dir="2700000" algn="tl">
                    <a:srgbClr val="000000">
                      <a:alpha val="43137"/>
                    </a:srgbClr>
                  </a:outerShdw>
                </a:effectLst>
              </a:rPr>
              <a:t>70-Weeks</a:t>
            </a:r>
          </a:p>
        </p:txBody>
      </p:sp>
      <p:cxnSp>
        <p:nvCxnSpPr>
          <p:cNvPr id="17" name="Straight Connector 16"/>
          <p:cNvCxnSpPr/>
          <p:nvPr/>
        </p:nvCxnSpPr>
        <p:spPr>
          <a:xfrm>
            <a:off x="2953158" y="3352800"/>
            <a:ext cx="5733642" cy="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sp>
        <p:nvSpPr>
          <p:cNvPr id="40" name="TextBox 39"/>
          <p:cNvSpPr txBox="1"/>
          <p:nvPr/>
        </p:nvSpPr>
        <p:spPr>
          <a:xfrm>
            <a:off x="6886375" y="2629712"/>
            <a:ext cx="867383" cy="400110"/>
          </a:xfrm>
          <a:prstGeom prst="rect">
            <a:avLst/>
          </a:prstGeom>
          <a:noFill/>
        </p:spPr>
        <p:txBody>
          <a:bodyPr wrap="square" rtlCol="0">
            <a:spAutoFit/>
          </a:bodyPr>
          <a:lstStyle/>
          <a:p>
            <a:r>
              <a:rPr lang="en-US" sz="2000" b="1" dirty="0">
                <a:solidFill>
                  <a:srgbClr val="C00000"/>
                </a:solidFill>
                <a:effectLst>
                  <a:outerShdw blurRad="38100" dist="38100" dir="2700000" algn="tl">
                    <a:srgbClr val="000000">
                      <a:alpha val="43137"/>
                    </a:srgbClr>
                  </a:outerShdw>
                </a:effectLst>
              </a:rPr>
              <a:t>34AD</a:t>
            </a:r>
          </a:p>
        </p:txBody>
      </p:sp>
      <p:sp>
        <p:nvSpPr>
          <p:cNvPr id="42" name="TextBox 41"/>
          <p:cNvSpPr txBox="1"/>
          <p:nvPr/>
        </p:nvSpPr>
        <p:spPr>
          <a:xfrm>
            <a:off x="228600" y="2667000"/>
            <a:ext cx="2362200" cy="461665"/>
          </a:xfrm>
          <a:prstGeom prst="rect">
            <a:avLst/>
          </a:prstGeom>
          <a:noFill/>
        </p:spPr>
        <p:txBody>
          <a:bodyPr wrap="square" rtlCol="0">
            <a:spAutoFit/>
          </a:bodyPr>
          <a:lstStyle/>
          <a:p>
            <a:r>
              <a:rPr lang="en-US" sz="2400" b="1" dirty="0">
                <a:solidFill>
                  <a:srgbClr val="FFFF00"/>
                </a:solidFill>
              </a:rPr>
              <a:t>Ancient Israel</a:t>
            </a:r>
          </a:p>
        </p:txBody>
      </p:sp>
      <p:sp>
        <p:nvSpPr>
          <p:cNvPr id="43" name="TextBox 42"/>
          <p:cNvSpPr txBox="1"/>
          <p:nvPr/>
        </p:nvSpPr>
        <p:spPr>
          <a:xfrm>
            <a:off x="6534558" y="1600200"/>
            <a:ext cx="1143000" cy="646331"/>
          </a:xfrm>
          <a:prstGeom prst="rect">
            <a:avLst/>
          </a:prstGeom>
          <a:noFill/>
        </p:spPr>
        <p:txBody>
          <a:bodyPr wrap="square" rtlCol="0">
            <a:spAutoFit/>
          </a:bodyPr>
          <a:lstStyle/>
          <a:p>
            <a:pPr algn="ctr"/>
            <a:r>
              <a:rPr lang="en-US" dirty="0"/>
              <a:t>Close of Probation</a:t>
            </a:r>
          </a:p>
        </p:txBody>
      </p:sp>
      <p:sp>
        <p:nvSpPr>
          <p:cNvPr id="44" name="TextBox 43"/>
          <p:cNvSpPr txBox="1"/>
          <p:nvPr/>
        </p:nvSpPr>
        <p:spPr>
          <a:xfrm>
            <a:off x="228600" y="5100935"/>
            <a:ext cx="2362200" cy="461665"/>
          </a:xfrm>
          <a:prstGeom prst="rect">
            <a:avLst/>
          </a:prstGeom>
          <a:noFill/>
        </p:spPr>
        <p:txBody>
          <a:bodyPr wrap="square" rtlCol="0">
            <a:spAutoFit/>
          </a:bodyPr>
          <a:lstStyle/>
          <a:p>
            <a:r>
              <a:rPr lang="en-US" sz="2400" b="1" dirty="0">
                <a:solidFill>
                  <a:srgbClr val="FFFF00"/>
                </a:solidFill>
              </a:rPr>
              <a:t>Adventism</a:t>
            </a:r>
          </a:p>
        </p:txBody>
      </p:sp>
      <p:cxnSp>
        <p:nvCxnSpPr>
          <p:cNvPr id="45" name="Straight Connector 44"/>
          <p:cNvCxnSpPr/>
          <p:nvPr/>
        </p:nvCxnSpPr>
        <p:spPr>
          <a:xfrm>
            <a:off x="2934516" y="5638800"/>
            <a:ext cx="0" cy="30480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a:off x="4343404" y="5440196"/>
            <a:ext cx="0" cy="38100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47" name="TextBox 46"/>
          <p:cNvSpPr txBox="1"/>
          <p:nvPr/>
        </p:nvSpPr>
        <p:spPr>
          <a:xfrm>
            <a:off x="2209800" y="5024735"/>
            <a:ext cx="1276758" cy="461665"/>
          </a:xfrm>
          <a:prstGeom prst="rect">
            <a:avLst/>
          </a:prstGeom>
          <a:noFill/>
        </p:spPr>
        <p:txBody>
          <a:bodyPr wrap="square" rtlCol="0">
            <a:spAutoFit/>
          </a:bodyPr>
          <a:lstStyle/>
          <a:p>
            <a:r>
              <a:rPr lang="en-US" sz="2400" b="1" dirty="0">
                <a:effectLst>
                  <a:outerShdw blurRad="38100" dist="38100" dir="2700000" algn="tl">
                    <a:srgbClr val="000000">
                      <a:alpha val="43137"/>
                    </a:srgbClr>
                  </a:outerShdw>
                </a:effectLst>
              </a:rPr>
              <a:t>AD1844</a:t>
            </a:r>
          </a:p>
        </p:txBody>
      </p:sp>
      <p:cxnSp>
        <p:nvCxnSpPr>
          <p:cNvPr id="49" name="Straight Connector 48"/>
          <p:cNvCxnSpPr/>
          <p:nvPr/>
        </p:nvCxnSpPr>
        <p:spPr>
          <a:xfrm>
            <a:off x="6363516" y="5440196"/>
            <a:ext cx="0" cy="38100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a:off x="7201716" y="5440196"/>
            <a:ext cx="0" cy="38100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flipV="1">
            <a:off x="2953158" y="4788932"/>
            <a:ext cx="4248558" cy="11668"/>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a:off x="7201716" y="4788932"/>
            <a:ext cx="0" cy="22860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a:off x="2953158" y="4788932"/>
            <a:ext cx="0" cy="22860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a:off x="2934516" y="5791200"/>
            <a:ext cx="5752284" cy="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sp>
        <p:nvSpPr>
          <p:cNvPr id="60" name="TextBox 59"/>
          <p:cNvSpPr txBox="1"/>
          <p:nvPr/>
        </p:nvSpPr>
        <p:spPr>
          <a:xfrm>
            <a:off x="6515916" y="4038600"/>
            <a:ext cx="1143000" cy="646331"/>
          </a:xfrm>
          <a:prstGeom prst="rect">
            <a:avLst/>
          </a:prstGeom>
          <a:noFill/>
        </p:spPr>
        <p:txBody>
          <a:bodyPr wrap="square" rtlCol="0">
            <a:spAutoFit/>
          </a:bodyPr>
          <a:lstStyle/>
          <a:p>
            <a:pPr algn="ctr"/>
            <a:r>
              <a:rPr lang="en-US" dirty="0"/>
              <a:t>Close of Probation</a:t>
            </a:r>
          </a:p>
        </p:txBody>
      </p:sp>
      <p:sp>
        <p:nvSpPr>
          <p:cNvPr id="61" name="TextBox 60"/>
          <p:cNvSpPr txBox="1"/>
          <p:nvPr/>
        </p:nvSpPr>
        <p:spPr>
          <a:xfrm>
            <a:off x="3029358" y="3429000"/>
            <a:ext cx="1219200" cy="646331"/>
          </a:xfrm>
          <a:prstGeom prst="rect">
            <a:avLst/>
          </a:prstGeom>
          <a:noFill/>
        </p:spPr>
        <p:txBody>
          <a:bodyPr wrap="square" rtlCol="0">
            <a:spAutoFit/>
          </a:bodyPr>
          <a:lstStyle/>
          <a:p>
            <a:pPr algn="ctr"/>
            <a:r>
              <a:rPr lang="en-US" dirty="0"/>
              <a:t>A Time of Rebuilding</a:t>
            </a:r>
          </a:p>
        </p:txBody>
      </p:sp>
      <p:sp>
        <p:nvSpPr>
          <p:cNvPr id="62" name="TextBox 61"/>
          <p:cNvSpPr txBox="1"/>
          <p:nvPr/>
        </p:nvSpPr>
        <p:spPr>
          <a:xfrm>
            <a:off x="3029358" y="5867400"/>
            <a:ext cx="1219200" cy="646331"/>
          </a:xfrm>
          <a:prstGeom prst="rect">
            <a:avLst/>
          </a:prstGeom>
          <a:noFill/>
        </p:spPr>
        <p:txBody>
          <a:bodyPr wrap="square" rtlCol="0">
            <a:spAutoFit/>
          </a:bodyPr>
          <a:lstStyle/>
          <a:p>
            <a:pPr algn="ctr"/>
            <a:r>
              <a:rPr lang="en-US" dirty="0"/>
              <a:t>A Time of Rebuilding</a:t>
            </a:r>
          </a:p>
        </p:txBody>
      </p:sp>
      <p:sp>
        <p:nvSpPr>
          <p:cNvPr id="63" name="TextBox 62"/>
          <p:cNvSpPr txBox="1"/>
          <p:nvPr/>
        </p:nvSpPr>
        <p:spPr>
          <a:xfrm>
            <a:off x="4553358" y="3429000"/>
            <a:ext cx="1447800" cy="369332"/>
          </a:xfrm>
          <a:prstGeom prst="rect">
            <a:avLst/>
          </a:prstGeom>
          <a:noFill/>
        </p:spPr>
        <p:txBody>
          <a:bodyPr wrap="square" rtlCol="0">
            <a:spAutoFit/>
          </a:bodyPr>
          <a:lstStyle/>
          <a:p>
            <a:pPr algn="ctr"/>
            <a:r>
              <a:rPr lang="en-US" dirty="0"/>
              <a:t>Apostasy</a:t>
            </a:r>
          </a:p>
        </p:txBody>
      </p:sp>
      <p:sp>
        <p:nvSpPr>
          <p:cNvPr id="64" name="TextBox 63"/>
          <p:cNvSpPr txBox="1"/>
          <p:nvPr/>
        </p:nvSpPr>
        <p:spPr>
          <a:xfrm>
            <a:off x="4553358" y="5867400"/>
            <a:ext cx="1447800" cy="369332"/>
          </a:xfrm>
          <a:prstGeom prst="rect">
            <a:avLst/>
          </a:prstGeom>
          <a:noFill/>
        </p:spPr>
        <p:txBody>
          <a:bodyPr wrap="square" rtlCol="0">
            <a:spAutoFit/>
          </a:bodyPr>
          <a:lstStyle/>
          <a:p>
            <a:pPr algn="ctr"/>
            <a:r>
              <a:rPr lang="en-US" dirty="0"/>
              <a:t>Apostasy</a:t>
            </a:r>
          </a:p>
        </p:txBody>
      </p:sp>
      <p:sp>
        <p:nvSpPr>
          <p:cNvPr id="65" name="TextBox 64"/>
          <p:cNvSpPr txBox="1"/>
          <p:nvPr/>
        </p:nvSpPr>
        <p:spPr>
          <a:xfrm>
            <a:off x="5696358" y="5867400"/>
            <a:ext cx="1447800" cy="646331"/>
          </a:xfrm>
          <a:prstGeom prst="rect">
            <a:avLst/>
          </a:prstGeom>
          <a:noFill/>
        </p:spPr>
        <p:txBody>
          <a:bodyPr wrap="square" rtlCol="0">
            <a:spAutoFit/>
          </a:bodyPr>
          <a:lstStyle/>
          <a:p>
            <a:pPr algn="ctr"/>
            <a:r>
              <a:rPr lang="en-US" dirty="0"/>
              <a:t>Final Warning</a:t>
            </a:r>
          </a:p>
        </p:txBody>
      </p:sp>
      <p:sp>
        <p:nvSpPr>
          <p:cNvPr id="66" name="TextBox 65"/>
          <p:cNvSpPr txBox="1"/>
          <p:nvPr/>
        </p:nvSpPr>
        <p:spPr>
          <a:xfrm>
            <a:off x="5696358" y="3392269"/>
            <a:ext cx="1447800" cy="646331"/>
          </a:xfrm>
          <a:prstGeom prst="rect">
            <a:avLst/>
          </a:prstGeom>
          <a:noFill/>
        </p:spPr>
        <p:txBody>
          <a:bodyPr wrap="square" rtlCol="0">
            <a:spAutoFit/>
          </a:bodyPr>
          <a:lstStyle/>
          <a:p>
            <a:pPr algn="ctr"/>
            <a:r>
              <a:rPr lang="en-US" dirty="0"/>
              <a:t>Final Warning</a:t>
            </a:r>
          </a:p>
        </p:txBody>
      </p:sp>
      <p:pic>
        <p:nvPicPr>
          <p:cNvPr id="67" name="Picture 2" descr="C:\Users\CarlnLisa\AppData\Local\Microsoft\Windows\Temporary Internet Files\Content.IE5\IU13UYDW\AngelWings[1].jpg"/>
          <p:cNvPicPr>
            <a:picLocks noChangeAspect="1" noChangeArrowheads="1"/>
          </p:cNvPicPr>
          <p:nvPr/>
        </p:nvPicPr>
        <p:blipFill>
          <a:blip r:embed="rId3" cstate="print"/>
          <a:srcRect/>
          <a:stretch>
            <a:fillRect/>
          </a:stretch>
        </p:blipFill>
        <p:spPr bwMode="auto">
          <a:xfrm>
            <a:off x="6077358" y="2438400"/>
            <a:ext cx="609600" cy="609600"/>
          </a:xfrm>
          <a:prstGeom prst="rect">
            <a:avLst/>
          </a:prstGeom>
          <a:noFill/>
        </p:spPr>
      </p:pic>
      <p:pic>
        <p:nvPicPr>
          <p:cNvPr id="68" name="Picture 2" descr="C:\Users\CarlnLisa\AppData\Local\Microsoft\Windows\Temporary Internet Files\Content.IE5\IU13UYDW\AngelWings[1].jpg"/>
          <p:cNvPicPr>
            <a:picLocks noChangeAspect="1" noChangeArrowheads="1"/>
          </p:cNvPicPr>
          <p:nvPr/>
        </p:nvPicPr>
        <p:blipFill>
          <a:blip r:embed="rId3" cstate="print"/>
          <a:srcRect/>
          <a:stretch>
            <a:fillRect/>
          </a:stretch>
        </p:blipFill>
        <p:spPr bwMode="auto">
          <a:xfrm>
            <a:off x="6001158" y="4876800"/>
            <a:ext cx="609600" cy="609600"/>
          </a:xfrm>
          <a:prstGeom prst="rect">
            <a:avLst/>
          </a:prstGeom>
          <a:noFill/>
        </p:spPr>
      </p:pic>
      <p:sp>
        <p:nvSpPr>
          <p:cNvPr id="59" name="TextBox 58"/>
          <p:cNvSpPr txBox="1"/>
          <p:nvPr/>
        </p:nvSpPr>
        <p:spPr>
          <a:xfrm>
            <a:off x="6705600" y="5068112"/>
            <a:ext cx="1524000" cy="400110"/>
          </a:xfrm>
          <a:prstGeom prst="rect">
            <a:avLst/>
          </a:prstGeom>
          <a:noFill/>
        </p:spPr>
        <p:txBody>
          <a:bodyPr wrap="square" rtlCol="0">
            <a:spAutoFit/>
          </a:bodyPr>
          <a:lstStyle/>
          <a:p>
            <a:r>
              <a:rPr lang="en-US" sz="2000" b="1" dirty="0">
                <a:solidFill>
                  <a:srgbClr val="C00000"/>
                </a:solidFill>
                <a:effectLst>
                  <a:outerShdw blurRad="38100" dist="38100" dir="2700000" algn="tl">
                    <a:srgbClr val="000000">
                      <a:alpha val="43137"/>
                    </a:srgbClr>
                  </a:outerShdw>
                </a:effectLst>
              </a:rPr>
              <a:t>Sunday Law</a:t>
            </a:r>
          </a:p>
        </p:txBody>
      </p:sp>
      <p:sp>
        <p:nvSpPr>
          <p:cNvPr id="41" name="TextBox 40"/>
          <p:cNvSpPr txBox="1"/>
          <p:nvPr/>
        </p:nvSpPr>
        <p:spPr>
          <a:xfrm>
            <a:off x="2267358" y="5334000"/>
            <a:ext cx="2209800" cy="369332"/>
          </a:xfrm>
          <a:prstGeom prst="rect">
            <a:avLst/>
          </a:prstGeom>
          <a:noFill/>
        </p:spPr>
        <p:txBody>
          <a:bodyPr wrap="square" rtlCol="0">
            <a:spAutoFit/>
          </a:bodyPr>
          <a:lstStyle/>
          <a:p>
            <a:pPr algn="ctr"/>
            <a:r>
              <a:rPr lang="en-US" i="1" dirty="0">
                <a:solidFill>
                  <a:srgbClr val="FFC000"/>
                </a:solidFill>
              </a:rPr>
              <a:t>“time is no more…”</a:t>
            </a:r>
          </a:p>
        </p:txBody>
      </p:sp>
      <p:cxnSp>
        <p:nvCxnSpPr>
          <p:cNvPr id="57" name="Straight Connector 56"/>
          <p:cNvCxnSpPr/>
          <p:nvPr/>
        </p:nvCxnSpPr>
        <p:spPr>
          <a:xfrm>
            <a:off x="8686800" y="2971800"/>
            <a:ext cx="0" cy="38100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a:off x="8686800" y="5410200"/>
            <a:ext cx="0" cy="38100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70" name="TextBox 69"/>
          <p:cNvSpPr txBox="1"/>
          <p:nvPr/>
        </p:nvSpPr>
        <p:spPr>
          <a:xfrm>
            <a:off x="7696200" y="1752600"/>
            <a:ext cx="1600200" cy="646331"/>
          </a:xfrm>
          <a:prstGeom prst="rect">
            <a:avLst/>
          </a:prstGeom>
          <a:noFill/>
        </p:spPr>
        <p:txBody>
          <a:bodyPr wrap="square" rtlCol="0">
            <a:spAutoFit/>
          </a:bodyPr>
          <a:lstStyle/>
          <a:p>
            <a:pPr algn="ctr"/>
            <a:r>
              <a:rPr lang="en-US" dirty="0"/>
              <a:t>A Time of Trouble</a:t>
            </a:r>
          </a:p>
        </p:txBody>
      </p:sp>
      <p:sp>
        <p:nvSpPr>
          <p:cNvPr id="71" name="TextBox 70"/>
          <p:cNvSpPr txBox="1"/>
          <p:nvPr/>
        </p:nvSpPr>
        <p:spPr>
          <a:xfrm>
            <a:off x="7696200" y="4078069"/>
            <a:ext cx="1600200" cy="646331"/>
          </a:xfrm>
          <a:prstGeom prst="rect">
            <a:avLst/>
          </a:prstGeom>
          <a:noFill/>
        </p:spPr>
        <p:txBody>
          <a:bodyPr wrap="square" rtlCol="0">
            <a:spAutoFit/>
          </a:bodyPr>
          <a:lstStyle/>
          <a:p>
            <a:pPr algn="ctr"/>
            <a:r>
              <a:rPr lang="en-US" dirty="0"/>
              <a:t>A Time of Trouble</a:t>
            </a:r>
          </a:p>
        </p:txBody>
      </p:sp>
      <p:sp>
        <p:nvSpPr>
          <p:cNvPr id="72" name="TextBox 71"/>
          <p:cNvSpPr txBox="1"/>
          <p:nvPr/>
        </p:nvSpPr>
        <p:spPr>
          <a:xfrm>
            <a:off x="8276617" y="2647890"/>
            <a:ext cx="867383" cy="400110"/>
          </a:xfrm>
          <a:prstGeom prst="rect">
            <a:avLst/>
          </a:prstGeom>
          <a:noFill/>
        </p:spPr>
        <p:txBody>
          <a:bodyPr wrap="square" rtlCol="0">
            <a:spAutoFit/>
          </a:bodyPr>
          <a:lstStyle/>
          <a:p>
            <a:r>
              <a:rPr lang="en-US" sz="2000" b="1" dirty="0">
                <a:solidFill>
                  <a:srgbClr val="C00000"/>
                </a:solidFill>
                <a:effectLst>
                  <a:outerShdw blurRad="38100" dist="38100" dir="2700000" algn="tl">
                    <a:srgbClr val="000000">
                      <a:alpha val="43137"/>
                    </a:srgbClr>
                  </a:outerShdw>
                </a:effectLst>
              </a:rPr>
              <a:t>70AD</a:t>
            </a:r>
          </a:p>
        </p:txBody>
      </p:sp>
      <p:sp>
        <p:nvSpPr>
          <p:cNvPr id="48" name="TextBox 47"/>
          <p:cNvSpPr txBox="1"/>
          <p:nvPr/>
        </p:nvSpPr>
        <p:spPr>
          <a:xfrm>
            <a:off x="2362200" y="1905000"/>
            <a:ext cx="1219200" cy="369332"/>
          </a:xfrm>
          <a:prstGeom prst="rect">
            <a:avLst/>
          </a:prstGeom>
          <a:noFill/>
        </p:spPr>
        <p:txBody>
          <a:bodyPr wrap="square" rtlCol="0">
            <a:spAutoFit/>
          </a:bodyPr>
          <a:lstStyle/>
          <a:p>
            <a:pPr algn="ctr"/>
            <a:r>
              <a:rPr lang="en-US" dirty="0"/>
              <a:t>3</a:t>
            </a:r>
            <a:r>
              <a:rPr lang="en-US" baseline="30000" dirty="0"/>
              <a:t>rd</a:t>
            </a:r>
            <a:r>
              <a:rPr lang="en-US" dirty="0"/>
              <a:t> Decree</a:t>
            </a:r>
          </a:p>
        </p:txBody>
      </p:sp>
      <p:sp>
        <p:nvSpPr>
          <p:cNvPr id="50" name="TextBox 49"/>
          <p:cNvSpPr txBox="1"/>
          <p:nvPr/>
        </p:nvSpPr>
        <p:spPr>
          <a:xfrm>
            <a:off x="2057400" y="4355068"/>
            <a:ext cx="1828800" cy="369332"/>
          </a:xfrm>
          <a:prstGeom prst="rect">
            <a:avLst/>
          </a:prstGeom>
          <a:noFill/>
        </p:spPr>
        <p:txBody>
          <a:bodyPr wrap="square" rtlCol="0">
            <a:spAutoFit/>
          </a:bodyPr>
          <a:lstStyle/>
          <a:p>
            <a:pPr algn="ctr"/>
            <a:r>
              <a:rPr lang="en-US" dirty="0"/>
              <a:t>3</a:t>
            </a:r>
            <a:r>
              <a:rPr lang="en-US" baseline="30000" dirty="0"/>
              <a:t>rd</a:t>
            </a:r>
            <a:r>
              <a:rPr lang="en-US" dirty="0"/>
              <a:t> Angel Arrives</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t>Significance of the 70-week Prophecy:  Part 1 – the 49 Weeks</a:t>
            </a:r>
          </a:p>
        </p:txBody>
      </p:sp>
      <p:cxnSp>
        <p:nvCxnSpPr>
          <p:cNvPr id="4" name="Straight Connector 3"/>
          <p:cNvCxnSpPr/>
          <p:nvPr/>
        </p:nvCxnSpPr>
        <p:spPr>
          <a:xfrm>
            <a:off x="2362200" y="3849469"/>
            <a:ext cx="0" cy="304800"/>
          </a:xfrm>
          <a:prstGeom prst="line">
            <a:avLst/>
          </a:prstGeom>
          <a:ln w="254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a:off x="3771088" y="3650865"/>
            <a:ext cx="0" cy="381000"/>
          </a:xfrm>
          <a:prstGeom prst="line">
            <a:avLst/>
          </a:prstGeom>
          <a:ln w="25400">
            <a:solidFill>
              <a:srgbClr val="FFFF00"/>
            </a:solidFill>
          </a:ln>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1847442" y="3235404"/>
            <a:ext cx="1048158" cy="461665"/>
          </a:xfrm>
          <a:prstGeom prst="rect">
            <a:avLst/>
          </a:prstGeom>
          <a:noFill/>
        </p:spPr>
        <p:txBody>
          <a:bodyPr wrap="square" rtlCol="0">
            <a:spAutoFit/>
          </a:bodyPr>
          <a:lstStyle/>
          <a:p>
            <a:r>
              <a:rPr lang="en-US" sz="2400" b="1" dirty="0">
                <a:effectLst>
                  <a:outerShdw blurRad="38100" dist="38100" dir="2700000" algn="tl">
                    <a:srgbClr val="000000">
                      <a:alpha val="43137"/>
                    </a:srgbClr>
                  </a:outerShdw>
                </a:effectLst>
              </a:rPr>
              <a:t>457BC</a:t>
            </a:r>
          </a:p>
        </p:txBody>
      </p:sp>
      <p:sp>
        <p:nvSpPr>
          <p:cNvPr id="7" name="TextBox 6"/>
          <p:cNvSpPr txBox="1"/>
          <p:nvPr/>
        </p:nvSpPr>
        <p:spPr>
          <a:xfrm>
            <a:off x="2743200" y="3583581"/>
            <a:ext cx="838200" cy="400110"/>
          </a:xfrm>
          <a:prstGeom prst="rect">
            <a:avLst/>
          </a:prstGeom>
          <a:noFill/>
        </p:spPr>
        <p:txBody>
          <a:bodyPr wrap="square" rtlCol="0">
            <a:spAutoFit/>
          </a:bodyPr>
          <a:lstStyle/>
          <a:p>
            <a:r>
              <a:rPr lang="en-US" sz="2000" dirty="0">
                <a:solidFill>
                  <a:srgbClr val="FFFF00"/>
                </a:solidFill>
                <a:effectLst>
                  <a:outerShdw blurRad="38100" dist="38100" dir="2700000" algn="tl">
                    <a:srgbClr val="000000">
                      <a:alpha val="43137"/>
                    </a:srgbClr>
                  </a:outerShdw>
                </a:effectLst>
              </a:rPr>
              <a:t>7-wks</a:t>
            </a:r>
          </a:p>
        </p:txBody>
      </p:sp>
      <p:cxnSp>
        <p:nvCxnSpPr>
          <p:cNvPr id="8" name="Straight Connector 7"/>
          <p:cNvCxnSpPr/>
          <p:nvPr/>
        </p:nvCxnSpPr>
        <p:spPr>
          <a:xfrm>
            <a:off x="5791200" y="3650865"/>
            <a:ext cx="0" cy="38100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4267200" y="3583581"/>
            <a:ext cx="990600" cy="400110"/>
          </a:xfrm>
          <a:prstGeom prst="rect">
            <a:avLst/>
          </a:prstGeom>
          <a:noFill/>
        </p:spPr>
        <p:txBody>
          <a:bodyPr wrap="square" rtlCol="0">
            <a:spAutoFit/>
          </a:bodyPr>
          <a:lstStyle/>
          <a:p>
            <a:r>
              <a:rPr lang="en-US" sz="2000" dirty="0">
                <a:effectLst>
                  <a:outerShdw blurRad="38100" dist="38100" dir="2700000" algn="tl">
                    <a:srgbClr val="000000">
                      <a:alpha val="43137"/>
                    </a:srgbClr>
                  </a:outerShdw>
                </a:effectLst>
              </a:rPr>
              <a:t>62-wks</a:t>
            </a:r>
          </a:p>
        </p:txBody>
      </p:sp>
      <p:sp>
        <p:nvSpPr>
          <p:cNvPr id="10" name="TextBox 9"/>
          <p:cNvSpPr txBox="1"/>
          <p:nvPr/>
        </p:nvSpPr>
        <p:spPr>
          <a:xfrm>
            <a:off x="5867400" y="3583581"/>
            <a:ext cx="762000" cy="400110"/>
          </a:xfrm>
          <a:prstGeom prst="rect">
            <a:avLst/>
          </a:prstGeom>
          <a:noFill/>
        </p:spPr>
        <p:txBody>
          <a:bodyPr wrap="square" rtlCol="0">
            <a:spAutoFit/>
          </a:bodyPr>
          <a:lstStyle/>
          <a:p>
            <a:r>
              <a:rPr lang="en-US" sz="2000" dirty="0">
                <a:effectLst>
                  <a:outerShdw blurRad="38100" dist="38100" dir="2700000" algn="tl">
                    <a:srgbClr val="000000">
                      <a:alpha val="43137"/>
                    </a:srgbClr>
                  </a:outerShdw>
                </a:effectLst>
              </a:rPr>
              <a:t>1-wk</a:t>
            </a:r>
          </a:p>
        </p:txBody>
      </p:sp>
      <p:cxnSp>
        <p:nvCxnSpPr>
          <p:cNvPr id="11" name="Straight Connector 10"/>
          <p:cNvCxnSpPr/>
          <p:nvPr/>
        </p:nvCxnSpPr>
        <p:spPr>
          <a:xfrm>
            <a:off x="6629400" y="3650865"/>
            <a:ext cx="0" cy="38100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flipV="1">
            <a:off x="2362200" y="2999601"/>
            <a:ext cx="4267200" cy="11668"/>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6629400" y="2999601"/>
            <a:ext cx="0" cy="22860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2362200" y="2999601"/>
            <a:ext cx="0" cy="22860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3429000" y="3290449"/>
            <a:ext cx="1040860" cy="400110"/>
          </a:xfrm>
          <a:prstGeom prst="rect">
            <a:avLst/>
          </a:prstGeom>
          <a:noFill/>
        </p:spPr>
        <p:txBody>
          <a:bodyPr wrap="square" rtlCol="0">
            <a:spAutoFit/>
          </a:bodyPr>
          <a:lstStyle/>
          <a:p>
            <a:r>
              <a:rPr lang="en-US" sz="2000" b="1" dirty="0">
                <a:solidFill>
                  <a:srgbClr val="C00000"/>
                </a:solidFill>
                <a:effectLst>
                  <a:outerShdw blurRad="38100" dist="38100" dir="2700000" algn="tl">
                    <a:srgbClr val="000000">
                      <a:alpha val="43137"/>
                    </a:srgbClr>
                  </a:outerShdw>
                </a:effectLst>
              </a:rPr>
              <a:t>408BC</a:t>
            </a:r>
          </a:p>
        </p:txBody>
      </p:sp>
      <p:sp>
        <p:nvSpPr>
          <p:cNvPr id="16" name="TextBox 15"/>
          <p:cNvSpPr txBox="1"/>
          <p:nvPr/>
        </p:nvSpPr>
        <p:spPr>
          <a:xfrm>
            <a:off x="3810000" y="2477869"/>
            <a:ext cx="1601821" cy="461665"/>
          </a:xfrm>
          <a:prstGeom prst="rect">
            <a:avLst/>
          </a:prstGeom>
          <a:noFill/>
        </p:spPr>
        <p:txBody>
          <a:bodyPr wrap="square" rtlCol="0">
            <a:spAutoFit/>
          </a:bodyPr>
          <a:lstStyle/>
          <a:p>
            <a:r>
              <a:rPr lang="en-US" sz="2400" b="1" i="1" dirty="0">
                <a:effectLst>
                  <a:outerShdw blurRad="38100" dist="38100" dir="2700000" algn="tl">
                    <a:srgbClr val="000000">
                      <a:alpha val="43137"/>
                    </a:srgbClr>
                  </a:outerShdw>
                </a:effectLst>
              </a:rPr>
              <a:t>70-Weeks</a:t>
            </a:r>
          </a:p>
        </p:txBody>
      </p:sp>
      <p:sp>
        <p:nvSpPr>
          <p:cNvPr id="17" name="TextBox 16"/>
          <p:cNvSpPr txBox="1"/>
          <p:nvPr/>
        </p:nvSpPr>
        <p:spPr>
          <a:xfrm>
            <a:off x="6295417" y="3278781"/>
            <a:ext cx="867383" cy="400110"/>
          </a:xfrm>
          <a:prstGeom prst="rect">
            <a:avLst/>
          </a:prstGeom>
          <a:noFill/>
        </p:spPr>
        <p:txBody>
          <a:bodyPr wrap="square" rtlCol="0">
            <a:spAutoFit/>
          </a:bodyPr>
          <a:lstStyle/>
          <a:p>
            <a:r>
              <a:rPr lang="en-US" sz="2000" b="1" dirty="0">
                <a:solidFill>
                  <a:srgbClr val="C00000"/>
                </a:solidFill>
                <a:effectLst>
                  <a:outerShdw blurRad="38100" dist="38100" dir="2700000" algn="tl">
                    <a:srgbClr val="000000">
                      <a:alpha val="43137"/>
                    </a:srgbClr>
                  </a:outerShdw>
                </a:effectLst>
              </a:rPr>
              <a:t>34AD</a:t>
            </a:r>
          </a:p>
        </p:txBody>
      </p:sp>
      <p:cxnSp>
        <p:nvCxnSpPr>
          <p:cNvPr id="24" name="Straight Connector 23"/>
          <p:cNvCxnSpPr/>
          <p:nvPr/>
        </p:nvCxnSpPr>
        <p:spPr>
          <a:xfrm>
            <a:off x="2380842" y="4038600"/>
            <a:ext cx="4267200" cy="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a:off x="2362200" y="4038600"/>
            <a:ext cx="1447800" cy="0"/>
          </a:xfrm>
          <a:prstGeom prst="line">
            <a:avLst/>
          </a:prstGeom>
          <a:ln w="31750">
            <a:solidFill>
              <a:srgbClr val="FFFF00"/>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t>Inspiration of William Miller I </a:t>
            </a:r>
          </a:p>
        </p:txBody>
      </p:sp>
      <p:sp>
        <p:nvSpPr>
          <p:cNvPr id="3" name="Content Placeholder 2"/>
          <p:cNvSpPr>
            <a:spLocks noGrp="1"/>
          </p:cNvSpPr>
          <p:nvPr>
            <p:ph idx="1"/>
          </p:nvPr>
        </p:nvSpPr>
        <p:spPr>
          <a:xfrm>
            <a:off x="304800" y="1524000"/>
            <a:ext cx="8534400" cy="4572000"/>
          </a:xfrm>
        </p:spPr>
        <p:txBody>
          <a:bodyPr>
            <a:noAutofit/>
          </a:bodyPr>
          <a:lstStyle/>
          <a:p>
            <a:pPr algn="ctr">
              <a:buNone/>
            </a:pPr>
            <a:r>
              <a:rPr lang="en-US" sz="1800" b="1" dirty="0">
                <a:solidFill>
                  <a:srgbClr val="FFFF00"/>
                </a:solidFill>
              </a:rPr>
              <a:t>Early Writings 229</a:t>
            </a:r>
            <a:r>
              <a:rPr lang="en-US" sz="1800" b="1" dirty="0"/>
              <a:t>:</a:t>
            </a:r>
            <a:r>
              <a:rPr lang="en-US" sz="1800" dirty="0"/>
              <a:t> </a:t>
            </a:r>
            <a:r>
              <a:rPr lang="en-US" sz="1800" b="1" u="sng" dirty="0">
                <a:solidFill>
                  <a:srgbClr val="FFFF00"/>
                </a:solidFill>
              </a:rPr>
              <a:t>God sent His angel</a:t>
            </a:r>
            <a:r>
              <a:rPr lang="en-US" sz="1800" b="1" dirty="0">
                <a:solidFill>
                  <a:srgbClr val="FFFF00"/>
                </a:solidFill>
              </a:rPr>
              <a:t> </a:t>
            </a:r>
            <a:r>
              <a:rPr lang="en-US" sz="1800" dirty="0"/>
              <a:t>to move upon the heart of a farmer who had not believed the Bible, to lead him to search the prophecies. </a:t>
            </a:r>
            <a:r>
              <a:rPr lang="en-US" sz="1800" b="1" u="sng" dirty="0">
                <a:solidFill>
                  <a:srgbClr val="FFFF00"/>
                </a:solidFill>
              </a:rPr>
              <a:t>Angels of God repeatedly visited that chosen one</a:t>
            </a:r>
            <a:r>
              <a:rPr lang="en-US" sz="1800" dirty="0"/>
              <a:t>, to guide his mind and open to his understanding prophecies which had ever been dark to God's people. </a:t>
            </a:r>
            <a:r>
              <a:rPr lang="en-US" sz="1800" b="1" u="sng" dirty="0">
                <a:solidFill>
                  <a:srgbClr val="FFFF00"/>
                </a:solidFill>
              </a:rPr>
              <a:t>The commencement of the chain of truth was given to him</a:t>
            </a:r>
            <a:r>
              <a:rPr lang="en-US" sz="1800" dirty="0"/>
              <a:t>, and he was led on to search for link after link, until he looked with wonder and admiration upon the Word of God. He saw there a perfect chain of truth. That Word which he had regarded as uninspired now opened before his vision in its beauty and glory. </a:t>
            </a:r>
            <a:r>
              <a:rPr lang="en-US" sz="1800" b="1" dirty="0">
                <a:solidFill>
                  <a:srgbClr val="FFFF00"/>
                </a:solidFill>
              </a:rPr>
              <a:t>He saw that one portion of Scripture explains another, and when one passage was closed to his understanding, he found in another part of the Word that which explained it</a:t>
            </a:r>
            <a:r>
              <a:rPr lang="en-US" sz="1800" dirty="0"/>
              <a:t>. He regarded the sacred Word of God with joy and with the deepest respect and awe.  {</a:t>
            </a:r>
            <a:r>
              <a:rPr lang="en-US" sz="1800" dirty="0" err="1"/>
              <a:t>EW</a:t>
            </a:r>
            <a:r>
              <a:rPr lang="en-US" sz="1800" dirty="0"/>
              <a:t> 229.1} ….</a:t>
            </a:r>
            <a:r>
              <a:rPr lang="en-US" sz="1800" b="1" dirty="0">
                <a:solidFill>
                  <a:srgbClr val="FFFF00"/>
                </a:solidFill>
              </a:rPr>
              <a:t>God called him </a:t>
            </a:r>
            <a:r>
              <a:rPr lang="en-US" sz="1800" dirty="0"/>
              <a:t>to leave his farm, </a:t>
            </a:r>
            <a:r>
              <a:rPr lang="en-US" sz="1800" b="1" dirty="0">
                <a:solidFill>
                  <a:srgbClr val="FFFF00"/>
                </a:solidFill>
              </a:rPr>
              <a:t>as He called Elisha</a:t>
            </a:r>
            <a:r>
              <a:rPr lang="en-US" sz="1800" dirty="0">
                <a:solidFill>
                  <a:srgbClr val="FFFF00"/>
                </a:solidFill>
              </a:rPr>
              <a:t> </a:t>
            </a:r>
            <a:r>
              <a:rPr lang="en-US" sz="1800" dirty="0"/>
              <a:t>to leave his oxen and the field of his labor to follow </a:t>
            </a:r>
            <a:r>
              <a:rPr lang="en-US" sz="1800" b="1" dirty="0">
                <a:solidFill>
                  <a:srgbClr val="FFFF00"/>
                </a:solidFill>
              </a:rPr>
              <a:t>Elijah</a:t>
            </a:r>
            <a:r>
              <a:rPr lang="en-US" sz="1800" dirty="0"/>
              <a:t>. With trembling, William Miller began to unfold to the people the mysteries of the kingdom of God, carrying his hearers down through the prophecies to the second advent of Christ. With every effort he gained strength. </a:t>
            </a:r>
            <a:r>
              <a:rPr lang="en-US" sz="1800" b="1" dirty="0">
                <a:solidFill>
                  <a:srgbClr val="FFFF00"/>
                </a:solidFill>
              </a:rPr>
              <a:t>As John the Baptist </a:t>
            </a:r>
            <a:r>
              <a:rPr lang="en-US" sz="1800" dirty="0"/>
              <a:t>heralded the first advent of Jesus and prepared the way for His coming, so William Miller and those who joined with him proclaimed the second advent of the Son of God.  {</a:t>
            </a:r>
            <a:r>
              <a:rPr lang="en-US" sz="1800" dirty="0" err="1"/>
              <a:t>EW</a:t>
            </a:r>
            <a:r>
              <a:rPr lang="en-US" sz="1800" dirty="0"/>
              <a:t> 229.2} </a:t>
            </a:r>
          </a:p>
          <a:p>
            <a:endParaRPr lang="en-US" sz="1800" dirty="0"/>
          </a:p>
        </p:txBody>
      </p:sp>
      <p:pic>
        <p:nvPicPr>
          <p:cNvPr id="4" name="Picture 3" descr="William Miller.png"/>
          <p:cNvPicPr>
            <a:picLocks noChangeAspect="1"/>
          </p:cNvPicPr>
          <p:nvPr/>
        </p:nvPicPr>
        <p:blipFill>
          <a:blip r:embed="rId3" cstate="print"/>
          <a:stretch>
            <a:fillRect/>
          </a:stretch>
        </p:blipFill>
        <p:spPr>
          <a:xfrm>
            <a:off x="8133983" y="95753"/>
            <a:ext cx="741994" cy="990600"/>
          </a:xfrm>
          <a:prstGeom prst="rect">
            <a:avLst/>
          </a:prstGeom>
        </p:spPr>
      </p:pic>
      <p:sp>
        <p:nvSpPr>
          <p:cNvPr id="5" name="TextBox 4"/>
          <p:cNvSpPr txBox="1"/>
          <p:nvPr/>
        </p:nvSpPr>
        <p:spPr>
          <a:xfrm>
            <a:off x="8013089" y="1169313"/>
            <a:ext cx="1054711" cy="430887"/>
          </a:xfrm>
          <a:prstGeom prst="rect">
            <a:avLst/>
          </a:prstGeom>
          <a:noFill/>
        </p:spPr>
        <p:txBody>
          <a:bodyPr wrap="square" rtlCol="0">
            <a:spAutoFit/>
          </a:bodyPr>
          <a:lstStyle/>
          <a:p>
            <a:pPr algn="ctr"/>
            <a:r>
              <a:rPr lang="en-US" sz="1100" b="1" dirty="0"/>
              <a:t>William Miller</a:t>
            </a:r>
          </a:p>
          <a:p>
            <a:pPr algn="ctr"/>
            <a:r>
              <a:rPr lang="en-US" sz="1100" dirty="0"/>
              <a:t>(1782-1849)</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t>Inspiration of William Miller II </a:t>
            </a:r>
          </a:p>
        </p:txBody>
      </p:sp>
      <p:sp>
        <p:nvSpPr>
          <p:cNvPr id="3" name="Content Placeholder 2"/>
          <p:cNvSpPr>
            <a:spLocks noGrp="1"/>
          </p:cNvSpPr>
          <p:nvPr>
            <p:ph idx="1"/>
          </p:nvPr>
        </p:nvSpPr>
        <p:spPr>
          <a:xfrm>
            <a:off x="304800" y="1524000"/>
            <a:ext cx="8534400" cy="4572000"/>
          </a:xfrm>
        </p:spPr>
        <p:txBody>
          <a:bodyPr>
            <a:noAutofit/>
          </a:bodyPr>
          <a:lstStyle/>
          <a:p>
            <a:pPr algn="ctr"/>
            <a:r>
              <a:rPr lang="en-US" sz="1800" b="1" dirty="0">
                <a:solidFill>
                  <a:srgbClr val="FFFF00"/>
                </a:solidFill>
              </a:rPr>
              <a:t>Great Controversy 1888, 320.1</a:t>
            </a:r>
            <a:r>
              <a:rPr lang="en-US" sz="1800" dirty="0"/>
              <a:t>: Endeavoring to lay aside all preconceived opinions, and dispensing with commentaries, he [William Miller] compared scripture with scripture by the aid of the marginal references and the concordance. He pursued his study in a regular and methodical manner; </a:t>
            </a:r>
            <a:r>
              <a:rPr lang="en-US" sz="1800" b="1" dirty="0">
                <a:solidFill>
                  <a:srgbClr val="FFFF00"/>
                </a:solidFill>
              </a:rPr>
              <a:t>beginning with Genesis, and reading verse by verse, he proceeded no faster than the meaning of the several passages so unfolded as to leave him free from all embarrassment</a:t>
            </a:r>
            <a:r>
              <a:rPr lang="en-US" sz="1800" dirty="0"/>
              <a:t>. When he found anything obscure, it was his custom to compare it with every other text which seemed to have any reference to the matter under consideration. </a:t>
            </a:r>
            <a:r>
              <a:rPr lang="en-US" sz="1800" b="1" dirty="0">
                <a:solidFill>
                  <a:srgbClr val="FFFF00"/>
                </a:solidFill>
              </a:rPr>
              <a:t>Every word was permitted to have its proper bearing upon the subject of the text</a:t>
            </a:r>
            <a:r>
              <a:rPr lang="en-US" sz="1800" dirty="0"/>
              <a:t>, and if his view of it harmonized with every collateral passage, it ceased to be a difficulty. Thus whenever he met with a passage hard to be understood, he found an explanation in some other portion of the Scriptures. As he </a:t>
            </a:r>
            <a:r>
              <a:rPr lang="en-US" sz="1800" b="1" dirty="0">
                <a:solidFill>
                  <a:srgbClr val="FFFF00"/>
                </a:solidFill>
              </a:rPr>
              <a:t>studied with earnest prayer for divine enlightenment</a:t>
            </a:r>
            <a:r>
              <a:rPr lang="en-US" sz="1800" dirty="0"/>
              <a:t>, that which had before appeared dark to his understanding was made clear. He experienced the truth of the psalmist's words,</a:t>
            </a:r>
            <a:r>
              <a:rPr lang="en-US" sz="1800" b="1" dirty="0">
                <a:solidFill>
                  <a:srgbClr val="FFFF00"/>
                </a:solidFill>
              </a:rPr>
              <a:t> “The entrance of Thy words </a:t>
            </a:r>
            <a:r>
              <a:rPr lang="en-US" sz="1800" b="1" dirty="0" err="1">
                <a:solidFill>
                  <a:srgbClr val="FFFF00"/>
                </a:solidFill>
              </a:rPr>
              <a:t>giveth</a:t>
            </a:r>
            <a:r>
              <a:rPr lang="en-US" sz="1800" b="1" dirty="0">
                <a:solidFill>
                  <a:srgbClr val="FFFF00"/>
                </a:solidFill>
              </a:rPr>
              <a:t> light; it </a:t>
            </a:r>
            <a:r>
              <a:rPr lang="en-US" sz="1800" b="1" dirty="0" err="1">
                <a:solidFill>
                  <a:srgbClr val="FFFF00"/>
                </a:solidFill>
              </a:rPr>
              <a:t>giveth</a:t>
            </a:r>
            <a:r>
              <a:rPr lang="en-US" sz="1800" b="1" dirty="0">
                <a:solidFill>
                  <a:srgbClr val="FFFF00"/>
                </a:solidFill>
              </a:rPr>
              <a:t> understanding unto the simple.</a:t>
            </a:r>
            <a:r>
              <a:rPr lang="en-US" sz="1800" dirty="0"/>
              <a:t>” [Psalm 119:130.] </a:t>
            </a:r>
          </a:p>
          <a:p>
            <a:pPr algn="ctr"/>
            <a:r>
              <a:rPr lang="en-US" sz="1800" dirty="0"/>
              <a:t>   He had </a:t>
            </a:r>
            <a:r>
              <a:rPr lang="en-US" sz="1800" b="1" dirty="0">
                <a:solidFill>
                  <a:srgbClr val="FFFF00"/>
                </a:solidFill>
              </a:rPr>
              <a:t>devoted two years to the study of the Bible</a:t>
            </a:r>
            <a:r>
              <a:rPr lang="en-US" sz="1800" dirty="0"/>
              <a:t>, when, in 1818, he reached the solemn conviction that in about twenty-five years Christ would appear for the redemption of his people. {GC88 329.2} </a:t>
            </a:r>
          </a:p>
          <a:p>
            <a:pPr algn="ctr"/>
            <a:endParaRPr lang="en-US" sz="1800" dirty="0"/>
          </a:p>
        </p:txBody>
      </p:sp>
      <p:pic>
        <p:nvPicPr>
          <p:cNvPr id="4" name="Picture 3" descr="William Miller.png"/>
          <p:cNvPicPr>
            <a:picLocks noChangeAspect="1"/>
          </p:cNvPicPr>
          <p:nvPr/>
        </p:nvPicPr>
        <p:blipFill>
          <a:blip r:embed="rId3" cstate="print"/>
          <a:stretch>
            <a:fillRect/>
          </a:stretch>
        </p:blipFill>
        <p:spPr>
          <a:xfrm>
            <a:off x="8133983" y="95753"/>
            <a:ext cx="741994" cy="990600"/>
          </a:xfrm>
          <a:prstGeom prst="rect">
            <a:avLst/>
          </a:prstGeom>
        </p:spPr>
      </p:pic>
      <p:sp>
        <p:nvSpPr>
          <p:cNvPr id="5" name="TextBox 4"/>
          <p:cNvSpPr txBox="1"/>
          <p:nvPr/>
        </p:nvSpPr>
        <p:spPr>
          <a:xfrm>
            <a:off x="8013089" y="1169313"/>
            <a:ext cx="1054711" cy="430887"/>
          </a:xfrm>
          <a:prstGeom prst="rect">
            <a:avLst/>
          </a:prstGeom>
          <a:noFill/>
        </p:spPr>
        <p:txBody>
          <a:bodyPr wrap="square" rtlCol="0">
            <a:spAutoFit/>
          </a:bodyPr>
          <a:lstStyle/>
          <a:p>
            <a:pPr algn="ctr"/>
            <a:r>
              <a:rPr lang="en-US" sz="1100" b="1" dirty="0"/>
              <a:t>William Miller</a:t>
            </a:r>
          </a:p>
          <a:p>
            <a:pPr algn="ctr"/>
            <a:r>
              <a:rPr lang="en-US" sz="1100" dirty="0"/>
              <a:t>(1782-1849)</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t>Inspiration of William Miller III </a:t>
            </a:r>
          </a:p>
        </p:txBody>
      </p:sp>
      <p:sp>
        <p:nvSpPr>
          <p:cNvPr id="3" name="Content Placeholder 2"/>
          <p:cNvSpPr>
            <a:spLocks noGrp="1"/>
          </p:cNvSpPr>
          <p:nvPr>
            <p:ph idx="1"/>
          </p:nvPr>
        </p:nvSpPr>
        <p:spPr>
          <a:xfrm>
            <a:off x="304800" y="1447800"/>
            <a:ext cx="8534400" cy="4419600"/>
          </a:xfrm>
        </p:spPr>
        <p:txBody>
          <a:bodyPr>
            <a:noAutofit/>
          </a:bodyPr>
          <a:lstStyle/>
          <a:p>
            <a:pPr algn="ctr"/>
            <a:r>
              <a:rPr lang="en-US" sz="1800" dirty="0"/>
              <a:t>But the churches generally did not accept the warning. </a:t>
            </a:r>
            <a:r>
              <a:rPr lang="en-US" sz="1800" b="1" dirty="0">
                <a:solidFill>
                  <a:srgbClr val="FFFF00"/>
                </a:solidFill>
              </a:rPr>
              <a:t>Their ministers, who, as watchmen </a:t>
            </a:r>
            <a:r>
              <a:rPr lang="en-US" sz="1800" dirty="0"/>
              <a:t>"unto the house of Israel," should have been the first to discern the tokens of Jesus' coming, </a:t>
            </a:r>
            <a:r>
              <a:rPr lang="en-US" sz="1800" b="1" dirty="0">
                <a:solidFill>
                  <a:srgbClr val="FFFF00"/>
                </a:solidFill>
              </a:rPr>
              <a:t>had failed to learn the truth either from the testimony of the prophets or from the signs of the times</a:t>
            </a:r>
            <a:r>
              <a:rPr lang="en-US" sz="1800" dirty="0"/>
              <a:t>. As </a:t>
            </a:r>
            <a:r>
              <a:rPr lang="en-US" sz="1800" b="1" dirty="0">
                <a:solidFill>
                  <a:srgbClr val="FFFF00"/>
                </a:solidFill>
              </a:rPr>
              <a:t>worldly hopes and ambitions filled the heart</a:t>
            </a:r>
            <a:r>
              <a:rPr lang="en-US" sz="1800" dirty="0"/>
              <a:t>, love for God and faith in His word had grown cold; and when the </a:t>
            </a:r>
            <a:r>
              <a:rPr lang="en-US" sz="1800" b="1" dirty="0">
                <a:solidFill>
                  <a:srgbClr val="FFFF00"/>
                </a:solidFill>
              </a:rPr>
              <a:t>advent doctrine </a:t>
            </a:r>
            <a:r>
              <a:rPr lang="en-US" sz="1800" dirty="0"/>
              <a:t>was presented, it only </a:t>
            </a:r>
            <a:r>
              <a:rPr lang="en-US" sz="1800" b="1" dirty="0">
                <a:solidFill>
                  <a:srgbClr val="FFFF00"/>
                </a:solidFill>
              </a:rPr>
              <a:t>aroused their prejudice and unbelief</a:t>
            </a:r>
            <a:r>
              <a:rPr lang="en-US" sz="1800" dirty="0"/>
              <a:t>. The </a:t>
            </a:r>
            <a:r>
              <a:rPr lang="en-US" sz="1800" b="1" dirty="0">
                <a:solidFill>
                  <a:srgbClr val="FFFF00"/>
                </a:solidFill>
              </a:rPr>
              <a:t>fact that the message was, to a great extent, preached by laymen, was urged as an instrument against it</a:t>
            </a:r>
            <a:r>
              <a:rPr lang="en-US" sz="1800" dirty="0"/>
              <a:t>. As of old, the plain testimony of God's word was met with the inquiry: "Have any of the rulers or of the Pharisees believed?" … The message which God had sent for the testing and purification of the church revealed all too surely how great was the number who had set their affections on this world rather than upon Christ. The ties which bound them to earth were stronger than the attractions heavenward. </a:t>
            </a:r>
            <a:r>
              <a:rPr lang="en-US" sz="1800" b="1" dirty="0">
                <a:solidFill>
                  <a:srgbClr val="FFFF00"/>
                </a:solidFill>
              </a:rPr>
              <a:t>They chose to listen to the voice of worldly wisdom and turned away from the heart-searching message of truth</a:t>
            </a:r>
            <a:r>
              <a:rPr lang="en-US" sz="1800" dirty="0"/>
              <a:t>.  {GC 1888, 380.1}</a:t>
            </a:r>
          </a:p>
          <a:p>
            <a:r>
              <a:rPr lang="en-US" sz="1800" dirty="0">
                <a:solidFill>
                  <a:srgbClr val="FFFF00"/>
                </a:solidFill>
              </a:rPr>
              <a:t>“</a:t>
            </a:r>
            <a:r>
              <a:rPr lang="en-US" sz="1800" b="1" i="1" u="sng" dirty="0">
                <a:solidFill>
                  <a:srgbClr val="FFFF00"/>
                </a:solidFill>
              </a:rPr>
              <a:t>Those who are engaged in proclaiming the third angel's message are searching the Scriptures upon the same plan that Father Miller adopted</a:t>
            </a:r>
            <a:r>
              <a:rPr lang="en-US" sz="1800" dirty="0"/>
              <a:t>… In the little book entitled "Views of the Prophecies and Prophetic Chronology," Father Miller gives the following simple but intelligent and important rules for Bible study and interpretation:--  {RH, November 25, 1884 par. 23}  </a:t>
            </a:r>
          </a:p>
          <a:p>
            <a:pPr algn="ctr"/>
            <a:endParaRPr lang="en-US" sz="1800" dirty="0"/>
          </a:p>
        </p:txBody>
      </p:sp>
      <p:pic>
        <p:nvPicPr>
          <p:cNvPr id="4" name="Picture 3" descr="William Miller.png"/>
          <p:cNvPicPr>
            <a:picLocks noChangeAspect="1"/>
          </p:cNvPicPr>
          <p:nvPr/>
        </p:nvPicPr>
        <p:blipFill>
          <a:blip r:embed="rId3" cstate="print"/>
          <a:stretch>
            <a:fillRect/>
          </a:stretch>
        </p:blipFill>
        <p:spPr>
          <a:xfrm>
            <a:off x="8133983" y="95753"/>
            <a:ext cx="741994" cy="990600"/>
          </a:xfrm>
          <a:prstGeom prst="rect">
            <a:avLst/>
          </a:prstGeom>
        </p:spPr>
      </p:pic>
      <p:sp>
        <p:nvSpPr>
          <p:cNvPr id="5" name="TextBox 4"/>
          <p:cNvSpPr txBox="1"/>
          <p:nvPr/>
        </p:nvSpPr>
        <p:spPr>
          <a:xfrm>
            <a:off x="8013089" y="1169313"/>
            <a:ext cx="1054711" cy="430887"/>
          </a:xfrm>
          <a:prstGeom prst="rect">
            <a:avLst/>
          </a:prstGeom>
          <a:noFill/>
        </p:spPr>
        <p:txBody>
          <a:bodyPr wrap="square" rtlCol="0">
            <a:spAutoFit/>
          </a:bodyPr>
          <a:lstStyle/>
          <a:p>
            <a:pPr algn="ctr"/>
            <a:r>
              <a:rPr lang="en-US" sz="1100" b="1" dirty="0"/>
              <a:t>William Miller</a:t>
            </a:r>
          </a:p>
          <a:p>
            <a:pPr algn="ctr"/>
            <a:r>
              <a:rPr lang="en-US" sz="1100" dirty="0"/>
              <a:t>(1782-1849)</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2015 Fall </a:t>
            </a:r>
            <a:r>
              <a:rPr lang="en-US" dirty="0">
                <a:solidFill>
                  <a:srgbClr val="FFFF00"/>
                </a:solidFill>
              </a:rPr>
              <a:t>prophecy</a:t>
            </a:r>
            <a:r>
              <a:rPr lang="en-US" dirty="0"/>
              <a:t> series</a:t>
            </a:r>
          </a:p>
        </p:txBody>
      </p:sp>
      <p:sp>
        <p:nvSpPr>
          <p:cNvPr id="3" name="Subtitle 2"/>
          <p:cNvSpPr>
            <a:spLocks noGrp="1"/>
          </p:cNvSpPr>
          <p:nvPr>
            <p:ph type="subTitle" idx="1"/>
          </p:nvPr>
        </p:nvSpPr>
        <p:spPr/>
        <p:txBody>
          <a:bodyPr/>
          <a:lstStyle/>
          <a:p>
            <a:r>
              <a:rPr lang="en-US" dirty="0"/>
              <a:t>Facilitator:  Carl Arosarena</a:t>
            </a:r>
          </a:p>
        </p:txBody>
      </p:sp>
      <p:sp>
        <p:nvSpPr>
          <p:cNvPr id="4" name="TextBox 3"/>
          <p:cNvSpPr txBox="1"/>
          <p:nvPr/>
        </p:nvSpPr>
        <p:spPr>
          <a:xfrm>
            <a:off x="457200" y="914400"/>
            <a:ext cx="8382000" cy="584775"/>
          </a:xfrm>
          <a:prstGeom prst="rect">
            <a:avLst/>
          </a:prstGeom>
          <a:noFill/>
        </p:spPr>
        <p:txBody>
          <a:bodyPr wrap="square" rtlCol="0">
            <a:spAutoFit/>
          </a:bodyPr>
          <a:lstStyle/>
          <a:p>
            <a:pPr algn="ctr"/>
            <a:r>
              <a:rPr lang="en-US" sz="3200" b="1" dirty="0">
                <a:ln w="19050">
                  <a:solidFill>
                    <a:srgbClr val="FFFF00"/>
                  </a:solidFill>
                  <a:prstDash val="solid"/>
                </a:ln>
                <a:effectLst>
                  <a:outerShdw blurRad="50800" dist="63500" dir="8100000" algn="tr" rotWithShape="0">
                    <a:srgbClr val="0070C0">
                      <a:alpha val="50000"/>
                    </a:srgbClr>
                  </a:outerShdw>
                </a:effectLst>
                <a:latin typeface="Lucida Handwriting" pitchFamily="66" charset="0"/>
              </a:rPr>
              <a:t>Messages  from  Daniel  Chapter  9</a:t>
            </a:r>
            <a:endParaRPr lang="en-US" sz="2400" b="1" dirty="0">
              <a:ln w="19050">
                <a:solidFill>
                  <a:srgbClr val="FFFF00"/>
                </a:solidFill>
                <a:prstDash val="solid"/>
              </a:ln>
              <a:effectLst>
                <a:outerShdw blurRad="50800" dist="63500" dir="8100000" algn="tr" rotWithShape="0">
                  <a:srgbClr val="0070C0">
                    <a:alpha val="50000"/>
                  </a:srgbClr>
                </a:outerShdw>
              </a:effectLst>
              <a:latin typeface="Lucida Handwriting" pitchFamily="66" charset="0"/>
            </a:endParaRPr>
          </a:p>
        </p:txBody>
      </p:sp>
    </p:spTree>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Miller’s Cycle of 7’s</a:t>
            </a:r>
          </a:p>
        </p:txBody>
      </p:sp>
      <p:graphicFrame>
        <p:nvGraphicFramePr>
          <p:cNvPr id="5" name="Content Placeholder 4"/>
          <p:cNvGraphicFramePr>
            <a:graphicFrameLocks noGrp="1"/>
          </p:cNvGraphicFramePr>
          <p:nvPr>
            <p:ph idx="1"/>
          </p:nvPr>
        </p:nvGraphicFramePr>
        <p:xfrm>
          <a:off x="1066800" y="1447800"/>
          <a:ext cx="7772400" cy="1854200"/>
        </p:xfrm>
        <a:graphic>
          <a:graphicData uri="http://schemas.openxmlformats.org/drawingml/2006/table">
            <a:tbl>
              <a:tblPr firstRow="1" bandRow="1">
                <a:tableStyleId>{2D5ABB26-0587-4C30-8999-92F81FD0307C}</a:tableStyleId>
              </a:tblPr>
              <a:tblGrid>
                <a:gridCol w="3886200">
                  <a:extLst>
                    <a:ext uri="{9D8B030D-6E8A-4147-A177-3AD203B41FA5}">
                      <a16:colId xmlns:a16="http://schemas.microsoft.com/office/drawing/2014/main" val="20000"/>
                    </a:ext>
                  </a:extLst>
                </a:gridCol>
                <a:gridCol w="3886200">
                  <a:extLst>
                    <a:ext uri="{9D8B030D-6E8A-4147-A177-3AD203B41FA5}">
                      <a16:colId xmlns:a16="http://schemas.microsoft.com/office/drawing/2014/main" val="20001"/>
                    </a:ext>
                  </a:extLst>
                </a:gridCol>
              </a:tblGrid>
              <a:tr h="370840">
                <a:tc>
                  <a:txBody>
                    <a:bodyPr/>
                    <a:lstStyle/>
                    <a:p>
                      <a:r>
                        <a:rPr lang="en-US" dirty="0"/>
                        <a:t>7 days created for a week</a:t>
                      </a:r>
                    </a:p>
                  </a:txBody>
                  <a:tcPr/>
                </a:tc>
                <a:tc>
                  <a:txBody>
                    <a:bodyPr/>
                    <a:lstStyle/>
                    <a:p>
                      <a:r>
                        <a:rPr lang="en-US" dirty="0"/>
                        <a:t>Seven </a:t>
                      </a:r>
                      <a:r>
                        <a:rPr lang="en-US" baseline="0" dirty="0"/>
                        <a:t>times scattering</a:t>
                      </a:r>
                      <a:endParaRPr lang="en-US" dirty="0"/>
                    </a:p>
                  </a:txBody>
                  <a:tcPr/>
                </a:tc>
                <a:extLst>
                  <a:ext uri="{0D108BD9-81ED-4DB2-BD59-A6C34878D82A}">
                    <a16:rowId xmlns:a16="http://schemas.microsoft.com/office/drawing/2014/main" val="10000"/>
                  </a:ext>
                </a:extLst>
              </a:tr>
              <a:tr h="370840">
                <a:tc>
                  <a:txBody>
                    <a:bodyPr/>
                    <a:lstStyle/>
                    <a:p>
                      <a:r>
                        <a:rPr lang="en-US" dirty="0"/>
                        <a:t>Sabbath</a:t>
                      </a:r>
                      <a:r>
                        <a:rPr lang="en-US" baseline="0" dirty="0"/>
                        <a:t> rest every 7</a:t>
                      </a:r>
                      <a:r>
                        <a:rPr lang="en-US" baseline="30000" dirty="0"/>
                        <a:t>th</a:t>
                      </a:r>
                      <a:r>
                        <a:rPr lang="en-US" baseline="0" dirty="0"/>
                        <a:t> day</a:t>
                      </a:r>
                      <a:endParaRPr lang="en-US" dirty="0"/>
                    </a:p>
                  </a:txBody>
                  <a:tcPr/>
                </a:tc>
                <a:tc>
                  <a:txBody>
                    <a:bodyPr/>
                    <a:lstStyle/>
                    <a:p>
                      <a:r>
                        <a:rPr lang="en-US" dirty="0"/>
                        <a:t>Seven days Jericho</a:t>
                      </a:r>
                      <a:r>
                        <a:rPr lang="en-US" baseline="0" dirty="0"/>
                        <a:t> circled </a:t>
                      </a:r>
                      <a:endParaRPr lang="en-US" dirty="0"/>
                    </a:p>
                  </a:txBody>
                  <a:tcPr/>
                </a:tc>
                <a:extLst>
                  <a:ext uri="{0D108BD9-81ED-4DB2-BD59-A6C34878D82A}">
                    <a16:rowId xmlns:a16="http://schemas.microsoft.com/office/drawing/2014/main" val="10001"/>
                  </a:ext>
                </a:extLst>
              </a:tr>
              <a:tr h="370840">
                <a:tc>
                  <a:txBody>
                    <a:bodyPr/>
                    <a:lstStyle/>
                    <a:p>
                      <a:r>
                        <a:rPr lang="en-US" dirty="0"/>
                        <a:t>Sabbath rest for the land every 7</a:t>
                      </a:r>
                      <a:r>
                        <a:rPr lang="en-US" baseline="30000" dirty="0"/>
                        <a:t>th</a:t>
                      </a:r>
                      <a:r>
                        <a:rPr lang="en-US" dirty="0"/>
                        <a:t> year</a:t>
                      </a:r>
                    </a:p>
                  </a:txBody>
                  <a:tcPr/>
                </a:tc>
                <a:tc>
                  <a:txBody>
                    <a:bodyPr/>
                    <a:lstStyle/>
                    <a:p>
                      <a:r>
                        <a:rPr lang="en-US" dirty="0"/>
                        <a:t>Seven  churches in the Revelation</a:t>
                      </a:r>
                    </a:p>
                  </a:txBody>
                  <a:tcPr/>
                </a:tc>
                <a:extLst>
                  <a:ext uri="{0D108BD9-81ED-4DB2-BD59-A6C34878D82A}">
                    <a16:rowId xmlns:a16="http://schemas.microsoft.com/office/drawing/2014/main" val="10002"/>
                  </a:ext>
                </a:extLst>
              </a:tr>
              <a:tr h="370840">
                <a:tc>
                  <a:txBody>
                    <a:bodyPr/>
                    <a:lstStyle/>
                    <a:p>
                      <a:r>
                        <a:rPr lang="en-US" dirty="0"/>
                        <a:t>Noah in the ark for 7 days before flood</a:t>
                      </a:r>
                    </a:p>
                  </a:txBody>
                  <a:tcPr/>
                </a:tc>
                <a:tc>
                  <a:txBody>
                    <a:bodyPr/>
                    <a:lstStyle/>
                    <a:p>
                      <a:r>
                        <a:rPr lang="en-US" dirty="0"/>
                        <a:t>Seven seals</a:t>
                      </a:r>
                      <a:r>
                        <a:rPr lang="en-US" baseline="0" dirty="0"/>
                        <a:t> in the Revelation</a:t>
                      </a:r>
                      <a:endParaRPr lang="en-US" dirty="0"/>
                    </a:p>
                  </a:txBody>
                  <a:tcPr/>
                </a:tc>
                <a:extLst>
                  <a:ext uri="{0D108BD9-81ED-4DB2-BD59-A6C34878D82A}">
                    <a16:rowId xmlns:a16="http://schemas.microsoft.com/office/drawing/2014/main" val="10003"/>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Seven</a:t>
                      </a:r>
                      <a:r>
                        <a:rPr lang="en-US" baseline="0" dirty="0"/>
                        <a:t> feast days</a:t>
                      </a:r>
                      <a:endParaRPr lang="en-US" dirty="0"/>
                    </a:p>
                  </a:txBody>
                  <a:tcPr/>
                </a:tc>
                <a:tc>
                  <a:txBody>
                    <a:bodyPr/>
                    <a:lstStyle/>
                    <a:p>
                      <a:r>
                        <a:rPr lang="en-US" dirty="0"/>
                        <a:t>Seven plagues in the Revelation</a:t>
                      </a:r>
                    </a:p>
                  </a:txBody>
                  <a:tcPr/>
                </a:tc>
                <a:extLst>
                  <a:ext uri="{0D108BD9-81ED-4DB2-BD59-A6C34878D82A}">
                    <a16:rowId xmlns:a16="http://schemas.microsoft.com/office/drawing/2014/main" val="10004"/>
                  </a:ext>
                </a:extLst>
              </a:tr>
            </a:tbl>
          </a:graphicData>
        </a:graphic>
      </p:graphicFrame>
      <p:sp>
        <p:nvSpPr>
          <p:cNvPr id="6" name="TextBox 5"/>
          <p:cNvSpPr txBox="1"/>
          <p:nvPr/>
        </p:nvSpPr>
        <p:spPr>
          <a:xfrm>
            <a:off x="457200" y="3583900"/>
            <a:ext cx="8305800" cy="3046988"/>
          </a:xfrm>
          <a:prstGeom prst="rect">
            <a:avLst/>
          </a:prstGeom>
          <a:noFill/>
        </p:spPr>
        <p:txBody>
          <a:bodyPr wrap="square" rtlCol="0">
            <a:spAutoFit/>
          </a:bodyPr>
          <a:lstStyle/>
          <a:p>
            <a:r>
              <a:rPr lang="en-US" sz="1600" b="1" dirty="0">
                <a:solidFill>
                  <a:srgbClr val="FFFF00"/>
                </a:solidFill>
              </a:rPr>
              <a:t>Leviticus 25:3-8 </a:t>
            </a:r>
          </a:p>
          <a:p>
            <a:r>
              <a:rPr lang="en-US" sz="1600" dirty="0"/>
              <a:t>V3. Six years thou </a:t>
            </a:r>
            <a:r>
              <a:rPr lang="en-US" sz="1600" dirty="0" err="1"/>
              <a:t>shalt</a:t>
            </a:r>
            <a:r>
              <a:rPr lang="en-US" sz="1600" dirty="0"/>
              <a:t> sow thy field, and six years thou </a:t>
            </a:r>
            <a:r>
              <a:rPr lang="en-US" sz="1600" dirty="0" err="1"/>
              <a:t>shalt</a:t>
            </a:r>
            <a:r>
              <a:rPr lang="en-US" sz="1600" dirty="0"/>
              <a:t> prune thy vineyard, and gather in the fruit thereof;  </a:t>
            </a:r>
          </a:p>
          <a:p>
            <a:r>
              <a:rPr lang="en-US" sz="1600" dirty="0"/>
              <a:t>V4. But in the </a:t>
            </a:r>
            <a:r>
              <a:rPr lang="en-US" sz="1600" dirty="0">
                <a:solidFill>
                  <a:srgbClr val="FFC000"/>
                </a:solidFill>
              </a:rPr>
              <a:t>seventh year shall be a </a:t>
            </a:r>
            <a:r>
              <a:rPr lang="en-US" sz="1600" dirty="0" err="1">
                <a:solidFill>
                  <a:srgbClr val="FFC000"/>
                </a:solidFill>
              </a:rPr>
              <a:t>sabbath</a:t>
            </a:r>
            <a:r>
              <a:rPr lang="en-US" sz="1600" dirty="0">
                <a:solidFill>
                  <a:srgbClr val="FFC000"/>
                </a:solidFill>
              </a:rPr>
              <a:t> </a:t>
            </a:r>
            <a:r>
              <a:rPr lang="en-US" sz="1600" dirty="0"/>
              <a:t>of rest unto the land, a </a:t>
            </a:r>
            <a:r>
              <a:rPr lang="en-US" sz="1600" dirty="0" err="1"/>
              <a:t>sabbath</a:t>
            </a:r>
            <a:r>
              <a:rPr lang="en-US" sz="1600" dirty="0"/>
              <a:t> for the LORD: thou </a:t>
            </a:r>
            <a:r>
              <a:rPr lang="en-US" sz="1600" dirty="0" err="1"/>
              <a:t>shalt</a:t>
            </a:r>
            <a:r>
              <a:rPr lang="en-US" sz="1600" dirty="0"/>
              <a:t> neither sow thy field, nor prune thy vineyard. </a:t>
            </a:r>
          </a:p>
          <a:p>
            <a:r>
              <a:rPr lang="en-US" sz="1600" dirty="0"/>
              <a:t>V8. And thou </a:t>
            </a:r>
            <a:r>
              <a:rPr lang="en-US" sz="1600" dirty="0" err="1"/>
              <a:t>shalt</a:t>
            </a:r>
            <a:r>
              <a:rPr lang="en-US" sz="1600" dirty="0"/>
              <a:t> </a:t>
            </a:r>
            <a:r>
              <a:rPr lang="en-US" sz="1600" dirty="0">
                <a:solidFill>
                  <a:srgbClr val="FFC000"/>
                </a:solidFill>
              </a:rPr>
              <a:t>number seven </a:t>
            </a:r>
            <a:r>
              <a:rPr lang="en-US" sz="1600" dirty="0" err="1">
                <a:solidFill>
                  <a:srgbClr val="FFC000"/>
                </a:solidFill>
              </a:rPr>
              <a:t>sabbaths</a:t>
            </a:r>
            <a:r>
              <a:rPr lang="en-US" sz="1600" dirty="0">
                <a:solidFill>
                  <a:srgbClr val="FFC000"/>
                </a:solidFill>
              </a:rPr>
              <a:t> of years </a:t>
            </a:r>
            <a:r>
              <a:rPr lang="en-US" sz="1600" dirty="0"/>
              <a:t>unto thee, seven times seven years; and the space of the seven </a:t>
            </a:r>
            <a:r>
              <a:rPr lang="en-US" sz="1600" dirty="0" err="1"/>
              <a:t>sabbaths</a:t>
            </a:r>
            <a:r>
              <a:rPr lang="en-US" sz="1600" dirty="0"/>
              <a:t> of years shall be unto thee </a:t>
            </a:r>
            <a:r>
              <a:rPr lang="en-US" sz="1600" dirty="0">
                <a:solidFill>
                  <a:srgbClr val="FFC000"/>
                </a:solidFill>
              </a:rPr>
              <a:t>forty and nine years</a:t>
            </a:r>
            <a:r>
              <a:rPr lang="en-US" sz="1600" dirty="0"/>
              <a:t>.  </a:t>
            </a:r>
          </a:p>
          <a:p>
            <a:r>
              <a:rPr lang="en-US" sz="1600" dirty="0"/>
              <a:t>V9. Then </a:t>
            </a:r>
            <a:r>
              <a:rPr lang="en-US" sz="1600" dirty="0" err="1"/>
              <a:t>shalt</a:t>
            </a:r>
            <a:r>
              <a:rPr lang="en-US" sz="1600" dirty="0"/>
              <a:t> thou </a:t>
            </a:r>
            <a:r>
              <a:rPr lang="en-US" sz="1600" dirty="0">
                <a:solidFill>
                  <a:srgbClr val="FFC000"/>
                </a:solidFill>
              </a:rPr>
              <a:t>cause the trumpet of the jubilee to sound on the tenth [day] of the seventh month</a:t>
            </a:r>
            <a:r>
              <a:rPr lang="en-US" sz="1600" dirty="0"/>
              <a:t>, in the day of atonement shall ye make the trumpet sound throughout all your land.  </a:t>
            </a:r>
          </a:p>
          <a:p>
            <a:r>
              <a:rPr lang="en-US" sz="1600" dirty="0"/>
              <a:t> v10. And ye shall </a:t>
            </a:r>
            <a:r>
              <a:rPr lang="en-US" sz="1600" dirty="0">
                <a:solidFill>
                  <a:srgbClr val="FFC000"/>
                </a:solidFill>
              </a:rPr>
              <a:t>hallow the fiftieth year</a:t>
            </a:r>
            <a:r>
              <a:rPr lang="en-US" sz="1600" dirty="0"/>
              <a:t>, and proclaim liberty throughout [all] the land unto all the inhabitants thereof: it shall be a jubilee unto you; and ye shall return every man unto his possession, and ye shall return every man unto his family. </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512064"/>
            <a:ext cx="7772400" cy="914400"/>
          </a:xfrm>
        </p:spPr>
        <p:txBody>
          <a:bodyPr/>
          <a:lstStyle/>
          <a:p>
            <a:r>
              <a:rPr lang="en-US" sz="2400" dirty="0"/>
              <a:t>The 49 Weeks in Type - Numbering to Pentecost</a:t>
            </a:r>
          </a:p>
        </p:txBody>
      </p:sp>
      <p:sp>
        <p:nvSpPr>
          <p:cNvPr id="4" name="TextBox 3"/>
          <p:cNvSpPr txBox="1"/>
          <p:nvPr/>
        </p:nvSpPr>
        <p:spPr>
          <a:xfrm>
            <a:off x="1371600" y="1383268"/>
            <a:ext cx="1219200" cy="369332"/>
          </a:xfrm>
          <a:prstGeom prst="rect">
            <a:avLst/>
          </a:prstGeom>
          <a:noFill/>
        </p:spPr>
        <p:txBody>
          <a:bodyPr wrap="square" rtlCol="0">
            <a:spAutoFit/>
          </a:bodyPr>
          <a:lstStyle/>
          <a:p>
            <a:r>
              <a:rPr lang="en-US" b="1" dirty="0"/>
              <a:t>1</a:t>
            </a:r>
            <a:r>
              <a:rPr lang="en-US" b="1" baseline="30000" dirty="0"/>
              <a:t>st</a:t>
            </a:r>
            <a:r>
              <a:rPr lang="en-US" b="1" dirty="0"/>
              <a:t> Month</a:t>
            </a:r>
          </a:p>
        </p:txBody>
      </p:sp>
      <p:sp>
        <p:nvSpPr>
          <p:cNvPr id="5" name="TextBox 4"/>
          <p:cNvSpPr txBox="1"/>
          <p:nvPr/>
        </p:nvSpPr>
        <p:spPr>
          <a:xfrm>
            <a:off x="5181600" y="1371600"/>
            <a:ext cx="1219200" cy="369332"/>
          </a:xfrm>
          <a:prstGeom prst="rect">
            <a:avLst/>
          </a:prstGeom>
          <a:noFill/>
        </p:spPr>
        <p:txBody>
          <a:bodyPr wrap="square" rtlCol="0">
            <a:spAutoFit/>
          </a:bodyPr>
          <a:lstStyle/>
          <a:p>
            <a:r>
              <a:rPr lang="en-US" b="1" dirty="0"/>
              <a:t>2</a:t>
            </a:r>
            <a:r>
              <a:rPr lang="en-US" b="1" baseline="30000" dirty="0"/>
              <a:t>nd</a:t>
            </a:r>
            <a:r>
              <a:rPr lang="en-US" b="1" dirty="0"/>
              <a:t> Month</a:t>
            </a:r>
          </a:p>
        </p:txBody>
      </p:sp>
      <p:sp>
        <p:nvSpPr>
          <p:cNvPr id="6" name="TextBox 5"/>
          <p:cNvSpPr txBox="1"/>
          <p:nvPr/>
        </p:nvSpPr>
        <p:spPr>
          <a:xfrm>
            <a:off x="7162800" y="1371600"/>
            <a:ext cx="1219200" cy="369332"/>
          </a:xfrm>
          <a:prstGeom prst="rect">
            <a:avLst/>
          </a:prstGeom>
          <a:noFill/>
        </p:spPr>
        <p:txBody>
          <a:bodyPr wrap="square" rtlCol="0">
            <a:spAutoFit/>
          </a:bodyPr>
          <a:lstStyle/>
          <a:p>
            <a:r>
              <a:rPr lang="en-US" b="1" dirty="0"/>
              <a:t>3</a:t>
            </a:r>
            <a:r>
              <a:rPr lang="en-US" b="1" baseline="30000" dirty="0"/>
              <a:t>rd</a:t>
            </a:r>
            <a:r>
              <a:rPr lang="en-US" b="1" dirty="0"/>
              <a:t> Month</a:t>
            </a:r>
          </a:p>
        </p:txBody>
      </p:sp>
      <p:sp>
        <p:nvSpPr>
          <p:cNvPr id="7" name="TextBox 6"/>
          <p:cNvSpPr txBox="1"/>
          <p:nvPr/>
        </p:nvSpPr>
        <p:spPr>
          <a:xfrm>
            <a:off x="609600" y="3124200"/>
            <a:ext cx="1219200" cy="369332"/>
          </a:xfrm>
          <a:prstGeom prst="rect">
            <a:avLst/>
          </a:prstGeom>
          <a:noFill/>
        </p:spPr>
        <p:txBody>
          <a:bodyPr wrap="square" rtlCol="0">
            <a:spAutoFit/>
          </a:bodyPr>
          <a:lstStyle/>
          <a:p>
            <a:pPr algn="ctr"/>
            <a:r>
              <a:rPr lang="en-US" dirty="0">
                <a:solidFill>
                  <a:srgbClr val="FFC000"/>
                </a:solidFill>
              </a:rPr>
              <a:t>Passover</a:t>
            </a:r>
          </a:p>
        </p:txBody>
      </p:sp>
      <p:sp>
        <p:nvSpPr>
          <p:cNvPr id="8" name="TextBox 7"/>
          <p:cNvSpPr txBox="1"/>
          <p:nvPr/>
        </p:nvSpPr>
        <p:spPr>
          <a:xfrm>
            <a:off x="1752600" y="3124200"/>
            <a:ext cx="1371600" cy="646331"/>
          </a:xfrm>
          <a:prstGeom prst="rect">
            <a:avLst/>
          </a:prstGeom>
          <a:noFill/>
        </p:spPr>
        <p:txBody>
          <a:bodyPr wrap="square" rtlCol="0">
            <a:spAutoFit/>
          </a:bodyPr>
          <a:lstStyle/>
          <a:p>
            <a:pPr algn="ctr"/>
            <a:r>
              <a:rPr lang="en-US" dirty="0">
                <a:solidFill>
                  <a:srgbClr val="FFC000"/>
                </a:solidFill>
              </a:rPr>
              <a:t>Unleavened Bread</a:t>
            </a:r>
          </a:p>
        </p:txBody>
      </p:sp>
      <p:sp>
        <p:nvSpPr>
          <p:cNvPr id="9" name="TextBox 8"/>
          <p:cNvSpPr txBox="1"/>
          <p:nvPr/>
        </p:nvSpPr>
        <p:spPr>
          <a:xfrm>
            <a:off x="7772400" y="3124200"/>
            <a:ext cx="1371600" cy="646331"/>
          </a:xfrm>
          <a:prstGeom prst="rect">
            <a:avLst/>
          </a:prstGeom>
          <a:noFill/>
        </p:spPr>
        <p:txBody>
          <a:bodyPr wrap="square" rtlCol="0">
            <a:spAutoFit/>
          </a:bodyPr>
          <a:lstStyle/>
          <a:p>
            <a:pPr algn="ctr"/>
            <a:r>
              <a:rPr lang="en-US" dirty="0">
                <a:solidFill>
                  <a:srgbClr val="FFC000"/>
                </a:solidFill>
              </a:rPr>
              <a:t>Weeks</a:t>
            </a:r>
          </a:p>
          <a:p>
            <a:pPr algn="ctr"/>
            <a:r>
              <a:rPr lang="en-US" dirty="0">
                <a:solidFill>
                  <a:srgbClr val="FFC000"/>
                </a:solidFill>
              </a:rPr>
              <a:t>(Pentecost)</a:t>
            </a:r>
          </a:p>
        </p:txBody>
      </p:sp>
      <p:sp>
        <p:nvSpPr>
          <p:cNvPr id="10" name="TextBox 9"/>
          <p:cNvSpPr txBox="1"/>
          <p:nvPr/>
        </p:nvSpPr>
        <p:spPr>
          <a:xfrm>
            <a:off x="3048000" y="3160931"/>
            <a:ext cx="1066800" cy="646331"/>
          </a:xfrm>
          <a:prstGeom prst="rect">
            <a:avLst/>
          </a:prstGeom>
          <a:noFill/>
        </p:spPr>
        <p:txBody>
          <a:bodyPr wrap="square" rtlCol="0">
            <a:spAutoFit/>
          </a:bodyPr>
          <a:lstStyle/>
          <a:p>
            <a:pPr algn="ctr"/>
            <a:r>
              <a:rPr lang="en-US" dirty="0">
                <a:solidFill>
                  <a:srgbClr val="FFC000"/>
                </a:solidFill>
              </a:rPr>
              <a:t>First Fruits</a:t>
            </a:r>
          </a:p>
        </p:txBody>
      </p:sp>
      <p:cxnSp>
        <p:nvCxnSpPr>
          <p:cNvPr id="12" name="Straight Connector 11"/>
          <p:cNvCxnSpPr/>
          <p:nvPr/>
        </p:nvCxnSpPr>
        <p:spPr>
          <a:xfrm>
            <a:off x="5105400" y="1600200"/>
            <a:ext cx="0" cy="1066800"/>
          </a:xfrm>
          <a:prstGeom prst="line">
            <a:avLst/>
          </a:prstGeom>
          <a:ln w="25400">
            <a:solidFill>
              <a:srgbClr val="00B0F0"/>
            </a:solidFill>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0" y="1828800"/>
            <a:ext cx="1066800" cy="369332"/>
          </a:xfrm>
          <a:prstGeom prst="rect">
            <a:avLst/>
          </a:prstGeom>
          <a:noFill/>
        </p:spPr>
        <p:txBody>
          <a:bodyPr wrap="square" rtlCol="0">
            <a:spAutoFit/>
          </a:bodyPr>
          <a:lstStyle/>
          <a:p>
            <a:r>
              <a:rPr lang="en-US" dirty="0"/>
              <a:t>Day:</a:t>
            </a:r>
          </a:p>
        </p:txBody>
      </p:sp>
      <p:sp>
        <p:nvSpPr>
          <p:cNvPr id="16" name="TextBox 15"/>
          <p:cNvSpPr txBox="1"/>
          <p:nvPr/>
        </p:nvSpPr>
        <p:spPr>
          <a:xfrm>
            <a:off x="0" y="2209800"/>
            <a:ext cx="1219200" cy="369332"/>
          </a:xfrm>
          <a:prstGeom prst="rect">
            <a:avLst/>
          </a:prstGeom>
          <a:noFill/>
        </p:spPr>
        <p:txBody>
          <a:bodyPr wrap="square" rtlCol="0">
            <a:spAutoFit/>
          </a:bodyPr>
          <a:lstStyle/>
          <a:p>
            <a:r>
              <a:rPr lang="en-US" dirty="0"/>
              <a:t>Count:</a:t>
            </a:r>
          </a:p>
        </p:txBody>
      </p:sp>
      <p:cxnSp>
        <p:nvCxnSpPr>
          <p:cNvPr id="18" name="Straight Connector 17"/>
          <p:cNvCxnSpPr/>
          <p:nvPr/>
        </p:nvCxnSpPr>
        <p:spPr>
          <a:xfrm>
            <a:off x="1752600" y="1828800"/>
            <a:ext cx="0" cy="42672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3124200" y="1828800"/>
            <a:ext cx="0" cy="42672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7086600" y="1828800"/>
            <a:ext cx="0" cy="42672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7696200" y="1828800"/>
            <a:ext cx="0" cy="42672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8458200" y="1828800"/>
            <a:ext cx="0" cy="42672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152400" y="2514600"/>
            <a:ext cx="8610600" cy="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a:off x="152400" y="2133600"/>
            <a:ext cx="8610600" cy="0"/>
          </a:xfrm>
          <a:prstGeom prst="line">
            <a:avLst/>
          </a:prstGeom>
          <a:ln w="12700"/>
        </p:spPr>
        <p:style>
          <a:lnRef idx="1">
            <a:schemeClr val="accent1"/>
          </a:lnRef>
          <a:fillRef idx="0">
            <a:schemeClr val="accent1"/>
          </a:fillRef>
          <a:effectRef idx="0">
            <a:schemeClr val="accent1"/>
          </a:effectRef>
          <a:fontRef idx="minor">
            <a:schemeClr val="tx1"/>
          </a:fontRef>
        </p:style>
      </p:cxnSp>
      <p:sp>
        <p:nvSpPr>
          <p:cNvPr id="26" name="TextBox 25"/>
          <p:cNvSpPr txBox="1"/>
          <p:nvPr/>
        </p:nvSpPr>
        <p:spPr>
          <a:xfrm>
            <a:off x="0" y="2754868"/>
            <a:ext cx="2971800" cy="369332"/>
          </a:xfrm>
          <a:prstGeom prst="rect">
            <a:avLst/>
          </a:prstGeom>
          <a:noFill/>
        </p:spPr>
        <p:txBody>
          <a:bodyPr wrap="square" rtlCol="0">
            <a:spAutoFit/>
          </a:bodyPr>
          <a:lstStyle/>
          <a:p>
            <a:r>
              <a:rPr lang="en-US" b="1" u="sng" dirty="0">
                <a:solidFill>
                  <a:srgbClr val="FFFF00"/>
                </a:solidFill>
              </a:rPr>
              <a:t>Feast Days: (Spring Time)</a:t>
            </a:r>
          </a:p>
        </p:txBody>
      </p:sp>
      <p:sp>
        <p:nvSpPr>
          <p:cNvPr id="27" name="TextBox 26"/>
          <p:cNvSpPr txBox="1"/>
          <p:nvPr/>
        </p:nvSpPr>
        <p:spPr>
          <a:xfrm>
            <a:off x="1143000" y="1752600"/>
            <a:ext cx="457200" cy="369332"/>
          </a:xfrm>
          <a:prstGeom prst="rect">
            <a:avLst/>
          </a:prstGeom>
          <a:noFill/>
        </p:spPr>
        <p:txBody>
          <a:bodyPr wrap="square" rtlCol="0">
            <a:spAutoFit/>
          </a:bodyPr>
          <a:lstStyle/>
          <a:p>
            <a:pPr algn="ctr"/>
            <a:r>
              <a:rPr lang="en-US" dirty="0">
                <a:solidFill>
                  <a:srgbClr val="FFFF00"/>
                </a:solidFill>
              </a:rPr>
              <a:t>14</a:t>
            </a:r>
          </a:p>
        </p:txBody>
      </p:sp>
      <p:sp>
        <p:nvSpPr>
          <p:cNvPr id="28" name="TextBox 27"/>
          <p:cNvSpPr txBox="1"/>
          <p:nvPr/>
        </p:nvSpPr>
        <p:spPr>
          <a:xfrm>
            <a:off x="1143000" y="2133600"/>
            <a:ext cx="457200" cy="369332"/>
          </a:xfrm>
          <a:prstGeom prst="rect">
            <a:avLst/>
          </a:prstGeom>
          <a:noFill/>
        </p:spPr>
        <p:txBody>
          <a:bodyPr wrap="square" rtlCol="0">
            <a:spAutoFit/>
          </a:bodyPr>
          <a:lstStyle/>
          <a:p>
            <a:pPr algn="ctr"/>
            <a:r>
              <a:rPr lang="en-US" dirty="0">
                <a:solidFill>
                  <a:srgbClr val="FFFF00"/>
                </a:solidFill>
              </a:rPr>
              <a:t>1</a:t>
            </a:r>
          </a:p>
        </p:txBody>
      </p:sp>
      <p:sp>
        <p:nvSpPr>
          <p:cNvPr id="29" name="TextBox 28"/>
          <p:cNvSpPr txBox="1"/>
          <p:nvPr/>
        </p:nvSpPr>
        <p:spPr>
          <a:xfrm>
            <a:off x="2209800" y="1752600"/>
            <a:ext cx="457200" cy="369332"/>
          </a:xfrm>
          <a:prstGeom prst="rect">
            <a:avLst/>
          </a:prstGeom>
          <a:noFill/>
        </p:spPr>
        <p:txBody>
          <a:bodyPr wrap="square" rtlCol="0">
            <a:spAutoFit/>
          </a:bodyPr>
          <a:lstStyle/>
          <a:p>
            <a:pPr algn="ctr"/>
            <a:r>
              <a:rPr lang="en-US" dirty="0">
                <a:solidFill>
                  <a:srgbClr val="FFFF00"/>
                </a:solidFill>
              </a:rPr>
              <a:t>15</a:t>
            </a:r>
          </a:p>
        </p:txBody>
      </p:sp>
      <p:sp>
        <p:nvSpPr>
          <p:cNvPr id="30" name="TextBox 29"/>
          <p:cNvSpPr txBox="1"/>
          <p:nvPr/>
        </p:nvSpPr>
        <p:spPr>
          <a:xfrm>
            <a:off x="2209800" y="2133600"/>
            <a:ext cx="457200" cy="369332"/>
          </a:xfrm>
          <a:prstGeom prst="rect">
            <a:avLst/>
          </a:prstGeom>
          <a:noFill/>
        </p:spPr>
        <p:txBody>
          <a:bodyPr wrap="square" rtlCol="0">
            <a:spAutoFit/>
          </a:bodyPr>
          <a:lstStyle/>
          <a:p>
            <a:pPr algn="ctr"/>
            <a:r>
              <a:rPr lang="en-US" dirty="0">
                <a:solidFill>
                  <a:srgbClr val="FFFF00"/>
                </a:solidFill>
              </a:rPr>
              <a:t>2</a:t>
            </a:r>
          </a:p>
        </p:txBody>
      </p:sp>
      <p:sp>
        <p:nvSpPr>
          <p:cNvPr id="31" name="TextBox 30"/>
          <p:cNvSpPr txBox="1"/>
          <p:nvPr/>
        </p:nvSpPr>
        <p:spPr>
          <a:xfrm>
            <a:off x="3352800" y="1752600"/>
            <a:ext cx="457200" cy="369332"/>
          </a:xfrm>
          <a:prstGeom prst="rect">
            <a:avLst/>
          </a:prstGeom>
          <a:noFill/>
        </p:spPr>
        <p:txBody>
          <a:bodyPr wrap="square" rtlCol="0">
            <a:spAutoFit/>
          </a:bodyPr>
          <a:lstStyle/>
          <a:p>
            <a:pPr algn="ctr"/>
            <a:r>
              <a:rPr lang="en-US" dirty="0">
                <a:solidFill>
                  <a:srgbClr val="FFFF00"/>
                </a:solidFill>
              </a:rPr>
              <a:t>16</a:t>
            </a:r>
          </a:p>
        </p:txBody>
      </p:sp>
      <p:sp>
        <p:nvSpPr>
          <p:cNvPr id="32" name="TextBox 31"/>
          <p:cNvSpPr txBox="1"/>
          <p:nvPr/>
        </p:nvSpPr>
        <p:spPr>
          <a:xfrm>
            <a:off x="3352800" y="2133600"/>
            <a:ext cx="457200" cy="369332"/>
          </a:xfrm>
          <a:prstGeom prst="rect">
            <a:avLst/>
          </a:prstGeom>
          <a:noFill/>
        </p:spPr>
        <p:txBody>
          <a:bodyPr wrap="square" rtlCol="0">
            <a:spAutoFit/>
          </a:bodyPr>
          <a:lstStyle/>
          <a:p>
            <a:pPr algn="ctr"/>
            <a:r>
              <a:rPr lang="en-US" dirty="0">
                <a:solidFill>
                  <a:srgbClr val="FFFF00"/>
                </a:solidFill>
              </a:rPr>
              <a:t>3</a:t>
            </a:r>
          </a:p>
        </p:txBody>
      </p:sp>
      <p:cxnSp>
        <p:nvCxnSpPr>
          <p:cNvPr id="34" name="Straight Arrow Connector 33"/>
          <p:cNvCxnSpPr/>
          <p:nvPr/>
        </p:nvCxnSpPr>
        <p:spPr>
          <a:xfrm>
            <a:off x="3962400" y="1905000"/>
            <a:ext cx="685800" cy="0"/>
          </a:xfrm>
          <a:prstGeom prst="straightConnector1">
            <a:avLst/>
          </a:prstGeom>
          <a:ln w="22225">
            <a:solidFill>
              <a:srgbClr val="FFFF00"/>
            </a:solidFill>
            <a:tailEnd type="arrow"/>
          </a:ln>
        </p:spPr>
        <p:style>
          <a:lnRef idx="1">
            <a:schemeClr val="accent1"/>
          </a:lnRef>
          <a:fillRef idx="0">
            <a:schemeClr val="accent1"/>
          </a:fillRef>
          <a:effectRef idx="0">
            <a:schemeClr val="accent1"/>
          </a:effectRef>
          <a:fontRef idx="minor">
            <a:schemeClr val="tx1"/>
          </a:fontRef>
        </p:style>
      </p:cxnSp>
      <p:sp>
        <p:nvSpPr>
          <p:cNvPr id="36" name="TextBox 35"/>
          <p:cNvSpPr txBox="1"/>
          <p:nvPr/>
        </p:nvSpPr>
        <p:spPr>
          <a:xfrm>
            <a:off x="4648200" y="1752600"/>
            <a:ext cx="457200" cy="369332"/>
          </a:xfrm>
          <a:prstGeom prst="rect">
            <a:avLst/>
          </a:prstGeom>
          <a:noFill/>
        </p:spPr>
        <p:txBody>
          <a:bodyPr wrap="square" rtlCol="0">
            <a:spAutoFit/>
          </a:bodyPr>
          <a:lstStyle/>
          <a:p>
            <a:pPr algn="ctr"/>
            <a:r>
              <a:rPr lang="en-US" dirty="0">
                <a:solidFill>
                  <a:srgbClr val="FFFF00"/>
                </a:solidFill>
              </a:rPr>
              <a:t>30</a:t>
            </a:r>
          </a:p>
        </p:txBody>
      </p:sp>
      <p:sp>
        <p:nvSpPr>
          <p:cNvPr id="37" name="TextBox 36"/>
          <p:cNvSpPr txBox="1"/>
          <p:nvPr/>
        </p:nvSpPr>
        <p:spPr>
          <a:xfrm>
            <a:off x="4648200" y="2133600"/>
            <a:ext cx="457200" cy="369332"/>
          </a:xfrm>
          <a:prstGeom prst="rect">
            <a:avLst/>
          </a:prstGeom>
          <a:noFill/>
        </p:spPr>
        <p:txBody>
          <a:bodyPr wrap="square" rtlCol="0">
            <a:spAutoFit/>
          </a:bodyPr>
          <a:lstStyle/>
          <a:p>
            <a:pPr algn="ctr"/>
            <a:r>
              <a:rPr lang="en-US" dirty="0">
                <a:solidFill>
                  <a:srgbClr val="FFFF00"/>
                </a:solidFill>
              </a:rPr>
              <a:t>16</a:t>
            </a:r>
          </a:p>
        </p:txBody>
      </p:sp>
      <p:sp>
        <p:nvSpPr>
          <p:cNvPr id="38" name="TextBox 37"/>
          <p:cNvSpPr txBox="1"/>
          <p:nvPr/>
        </p:nvSpPr>
        <p:spPr>
          <a:xfrm>
            <a:off x="5486400" y="1752600"/>
            <a:ext cx="685800" cy="369332"/>
          </a:xfrm>
          <a:prstGeom prst="rect">
            <a:avLst/>
          </a:prstGeom>
          <a:noFill/>
        </p:spPr>
        <p:txBody>
          <a:bodyPr wrap="square" rtlCol="0">
            <a:spAutoFit/>
          </a:bodyPr>
          <a:lstStyle/>
          <a:p>
            <a:pPr algn="ctr"/>
            <a:r>
              <a:rPr lang="en-US" dirty="0">
                <a:solidFill>
                  <a:srgbClr val="FFFF00"/>
                </a:solidFill>
              </a:rPr>
              <a:t>1-30</a:t>
            </a:r>
          </a:p>
        </p:txBody>
      </p:sp>
      <p:sp>
        <p:nvSpPr>
          <p:cNvPr id="39" name="TextBox 38"/>
          <p:cNvSpPr txBox="1"/>
          <p:nvPr/>
        </p:nvSpPr>
        <p:spPr>
          <a:xfrm>
            <a:off x="5410200" y="2133600"/>
            <a:ext cx="762000" cy="369332"/>
          </a:xfrm>
          <a:prstGeom prst="rect">
            <a:avLst/>
          </a:prstGeom>
          <a:noFill/>
        </p:spPr>
        <p:txBody>
          <a:bodyPr wrap="square" rtlCol="0">
            <a:spAutoFit/>
          </a:bodyPr>
          <a:lstStyle/>
          <a:p>
            <a:pPr algn="ctr"/>
            <a:r>
              <a:rPr lang="en-US" dirty="0">
                <a:solidFill>
                  <a:srgbClr val="FFFF00"/>
                </a:solidFill>
              </a:rPr>
              <a:t>17-46</a:t>
            </a:r>
          </a:p>
        </p:txBody>
      </p:sp>
      <p:sp>
        <p:nvSpPr>
          <p:cNvPr id="40" name="TextBox 39"/>
          <p:cNvSpPr txBox="1"/>
          <p:nvPr/>
        </p:nvSpPr>
        <p:spPr>
          <a:xfrm>
            <a:off x="6553200" y="1752600"/>
            <a:ext cx="457200" cy="369332"/>
          </a:xfrm>
          <a:prstGeom prst="rect">
            <a:avLst/>
          </a:prstGeom>
          <a:noFill/>
        </p:spPr>
        <p:txBody>
          <a:bodyPr wrap="square" rtlCol="0">
            <a:spAutoFit/>
          </a:bodyPr>
          <a:lstStyle/>
          <a:p>
            <a:pPr algn="ctr"/>
            <a:r>
              <a:rPr lang="en-US" dirty="0">
                <a:solidFill>
                  <a:srgbClr val="FFFF00"/>
                </a:solidFill>
              </a:rPr>
              <a:t>1</a:t>
            </a:r>
          </a:p>
        </p:txBody>
      </p:sp>
      <p:sp>
        <p:nvSpPr>
          <p:cNvPr id="41" name="TextBox 40"/>
          <p:cNvSpPr txBox="1"/>
          <p:nvPr/>
        </p:nvSpPr>
        <p:spPr>
          <a:xfrm>
            <a:off x="6553200" y="2133600"/>
            <a:ext cx="457200" cy="369332"/>
          </a:xfrm>
          <a:prstGeom prst="rect">
            <a:avLst/>
          </a:prstGeom>
          <a:noFill/>
        </p:spPr>
        <p:txBody>
          <a:bodyPr wrap="square" rtlCol="0">
            <a:spAutoFit/>
          </a:bodyPr>
          <a:lstStyle/>
          <a:p>
            <a:pPr algn="ctr"/>
            <a:r>
              <a:rPr lang="en-US" dirty="0">
                <a:solidFill>
                  <a:srgbClr val="FFFF00"/>
                </a:solidFill>
              </a:rPr>
              <a:t>47</a:t>
            </a:r>
          </a:p>
        </p:txBody>
      </p:sp>
      <p:sp>
        <p:nvSpPr>
          <p:cNvPr id="42" name="TextBox 41"/>
          <p:cNvSpPr txBox="1"/>
          <p:nvPr/>
        </p:nvSpPr>
        <p:spPr>
          <a:xfrm>
            <a:off x="7162800" y="1752600"/>
            <a:ext cx="457200" cy="369332"/>
          </a:xfrm>
          <a:prstGeom prst="rect">
            <a:avLst/>
          </a:prstGeom>
          <a:noFill/>
        </p:spPr>
        <p:txBody>
          <a:bodyPr wrap="square" rtlCol="0">
            <a:spAutoFit/>
          </a:bodyPr>
          <a:lstStyle/>
          <a:p>
            <a:pPr algn="ctr"/>
            <a:r>
              <a:rPr lang="en-US" dirty="0">
                <a:solidFill>
                  <a:srgbClr val="FFFF00"/>
                </a:solidFill>
              </a:rPr>
              <a:t>2</a:t>
            </a:r>
          </a:p>
        </p:txBody>
      </p:sp>
      <p:sp>
        <p:nvSpPr>
          <p:cNvPr id="43" name="TextBox 42"/>
          <p:cNvSpPr txBox="1"/>
          <p:nvPr/>
        </p:nvSpPr>
        <p:spPr>
          <a:xfrm>
            <a:off x="7162800" y="2133600"/>
            <a:ext cx="457200" cy="369332"/>
          </a:xfrm>
          <a:prstGeom prst="rect">
            <a:avLst/>
          </a:prstGeom>
          <a:noFill/>
        </p:spPr>
        <p:txBody>
          <a:bodyPr wrap="square" rtlCol="0">
            <a:spAutoFit/>
          </a:bodyPr>
          <a:lstStyle/>
          <a:p>
            <a:pPr algn="ctr"/>
            <a:r>
              <a:rPr lang="en-US" dirty="0">
                <a:solidFill>
                  <a:srgbClr val="FFFF00"/>
                </a:solidFill>
              </a:rPr>
              <a:t>48</a:t>
            </a:r>
          </a:p>
        </p:txBody>
      </p:sp>
      <p:sp>
        <p:nvSpPr>
          <p:cNvPr id="44" name="TextBox 43"/>
          <p:cNvSpPr txBox="1"/>
          <p:nvPr/>
        </p:nvSpPr>
        <p:spPr>
          <a:xfrm>
            <a:off x="7848600" y="1752600"/>
            <a:ext cx="457200" cy="369332"/>
          </a:xfrm>
          <a:prstGeom prst="rect">
            <a:avLst/>
          </a:prstGeom>
          <a:noFill/>
        </p:spPr>
        <p:txBody>
          <a:bodyPr wrap="square" rtlCol="0">
            <a:spAutoFit/>
          </a:bodyPr>
          <a:lstStyle/>
          <a:p>
            <a:pPr algn="ctr"/>
            <a:r>
              <a:rPr lang="en-US" dirty="0">
                <a:solidFill>
                  <a:srgbClr val="FFFF00"/>
                </a:solidFill>
              </a:rPr>
              <a:t>3</a:t>
            </a:r>
          </a:p>
        </p:txBody>
      </p:sp>
      <p:sp>
        <p:nvSpPr>
          <p:cNvPr id="45" name="TextBox 44"/>
          <p:cNvSpPr txBox="1"/>
          <p:nvPr/>
        </p:nvSpPr>
        <p:spPr>
          <a:xfrm>
            <a:off x="7848600" y="2114490"/>
            <a:ext cx="457200" cy="400110"/>
          </a:xfrm>
          <a:prstGeom prst="rect">
            <a:avLst/>
          </a:prstGeom>
          <a:noFill/>
        </p:spPr>
        <p:txBody>
          <a:bodyPr wrap="square" rtlCol="0">
            <a:spAutoFit/>
          </a:bodyPr>
          <a:lstStyle/>
          <a:p>
            <a:pPr algn="ctr"/>
            <a:r>
              <a:rPr lang="en-US" sz="2000" b="1" dirty="0">
                <a:solidFill>
                  <a:srgbClr val="FF0000"/>
                </a:solidFill>
              </a:rPr>
              <a:t>49</a:t>
            </a:r>
          </a:p>
        </p:txBody>
      </p:sp>
      <p:sp>
        <p:nvSpPr>
          <p:cNvPr id="46" name="TextBox 45"/>
          <p:cNvSpPr txBox="1"/>
          <p:nvPr/>
        </p:nvSpPr>
        <p:spPr>
          <a:xfrm>
            <a:off x="8534400" y="1752600"/>
            <a:ext cx="457200" cy="369332"/>
          </a:xfrm>
          <a:prstGeom prst="rect">
            <a:avLst/>
          </a:prstGeom>
          <a:noFill/>
        </p:spPr>
        <p:txBody>
          <a:bodyPr wrap="square" rtlCol="0">
            <a:spAutoFit/>
          </a:bodyPr>
          <a:lstStyle/>
          <a:p>
            <a:pPr algn="ctr"/>
            <a:r>
              <a:rPr lang="en-US" dirty="0">
                <a:solidFill>
                  <a:srgbClr val="FFFF00"/>
                </a:solidFill>
              </a:rPr>
              <a:t>4</a:t>
            </a:r>
          </a:p>
        </p:txBody>
      </p:sp>
      <p:sp>
        <p:nvSpPr>
          <p:cNvPr id="47" name="TextBox 46"/>
          <p:cNvSpPr txBox="1"/>
          <p:nvPr/>
        </p:nvSpPr>
        <p:spPr>
          <a:xfrm>
            <a:off x="8534400" y="2133600"/>
            <a:ext cx="457200" cy="369332"/>
          </a:xfrm>
          <a:prstGeom prst="rect">
            <a:avLst/>
          </a:prstGeom>
          <a:noFill/>
        </p:spPr>
        <p:txBody>
          <a:bodyPr wrap="square" rtlCol="0">
            <a:spAutoFit/>
          </a:bodyPr>
          <a:lstStyle/>
          <a:p>
            <a:pPr algn="ctr"/>
            <a:r>
              <a:rPr lang="en-US" dirty="0">
                <a:solidFill>
                  <a:srgbClr val="FFFF00"/>
                </a:solidFill>
              </a:rPr>
              <a:t>50</a:t>
            </a:r>
          </a:p>
        </p:txBody>
      </p:sp>
      <p:sp>
        <p:nvSpPr>
          <p:cNvPr id="48" name="TextBox 47"/>
          <p:cNvSpPr txBox="1"/>
          <p:nvPr/>
        </p:nvSpPr>
        <p:spPr>
          <a:xfrm>
            <a:off x="6324600" y="5407223"/>
            <a:ext cx="838200" cy="738664"/>
          </a:xfrm>
          <a:prstGeom prst="rect">
            <a:avLst/>
          </a:prstGeom>
          <a:noFill/>
        </p:spPr>
        <p:txBody>
          <a:bodyPr wrap="square" rtlCol="0">
            <a:spAutoFit/>
          </a:bodyPr>
          <a:lstStyle/>
          <a:p>
            <a:pPr algn="ctr"/>
            <a:r>
              <a:rPr lang="en-US" sz="1400" dirty="0"/>
              <a:t>Ex 19:1, 3-8; </a:t>
            </a:r>
            <a:r>
              <a:rPr lang="en-US" sz="1400" dirty="0" err="1"/>
              <a:t>Jer</a:t>
            </a:r>
            <a:r>
              <a:rPr lang="en-US" sz="1400" dirty="0"/>
              <a:t> 31:31, 32</a:t>
            </a:r>
          </a:p>
        </p:txBody>
      </p:sp>
      <p:sp>
        <p:nvSpPr>
          <p:cNvPr id="50" name="TextBox 49"/>
          <p:cNvSpPr txBox="1"/>
          <p:nvPr/>
        </p:nvSpPr>
        <p:spPr>
          <a:xfrm>
            <a:off x="0" y="3733800"/>
            <a:ext cx="1447800" cy="369332"/>
          </a:xfrm>
          <a:prstGeom prst="rect">
            <a:avLst/>
          </a:prstGeom>
          <a:noFill/>
        </p:spPr>
        <p:txBody>
          <a:bodyPr wrap="square" rtlCol="0">
            <a:spAutoFit/>
          </a:bodyPr>
          <a:lstStyle/>
          <a:p>
            <a:r>
              <a:rPr lang="en-US" b="1" u="sng" dirty="0">
                <a:solidFill>
                  <a:srgbClr val="FFFF00"/>
                </a:solidFill>
              </a:rPr>
              <a:t>Event:</a:t>
            </a:r>
          </a:p>
        </p:txBody>
      </p:sp>
      <p:sp>
        <p:nvSpPr>
          <p:cNvPr id="51" name="TextBox 50"/>
          <p:cNvSpPr txBox="1"/>
          <p:nvPr/>
        </p:nvSpPr>
        <p:spPr>
          <a:xfrm>
            <a:off x="0" y="5037891"/>
            <a:ext cx="1447800" cy="369332"/>
          </a:xfrm>
          <a:prstGeom prst="rect">
            <a:avLst/>
          </a:prstGeom>
          <a:noFill/>
        </p:spPr>
        <p:txBody>
          <a:bodyPr wrap="square" rtlCol="0">
            <a:spAutoFit/>
          </a:bodyPr>
          <a:lstStyle/>
          <a:p>
            <a:r>
              <a:rPr lang="en-US" b="1" u="sng" dirty="0">
                <a:solidFill>
                  <a:srgbClr val="FFFF00"/>
                </a:solidFill>
              </a:rPr>
              <a:t>Verses:</a:t>
            </a:r>
          </a:p>
        </p:txBody>
      </p:sp>
      <p:sp>
        <p:nvSpPr>
          <p:cNvPr id="62" name="TextBox 61"/>
          <p:cNvSpPr txBox="1"/>
          <p:nvPr/>
        </p:nvSpPr>
        <p:spPr>
          <a:xfrm>
            <a:off x="3124200" y="4026932"/>
            <a:ext cx="990600" cy="584775"/>
          </a:xfrm>
          <a:prstGeom prst="rect">
            <a:avLst/>
          </a:prstGeom>
          <a:noFill/>
        </p:spPr>
        <p:txBody>
          <a:bodyPr wrap="square" rtlCol="0">
            <a:spAutoFit/>
          </a:bodyPr>
          <a:lstStyle/>
          <a:p>
            <a:pPr algn="ctr"/>
            <a:r>
              <a:rPr lang="en-US" sz="1600" dirty="0"/>
              <a:t>Red Sea Crossing</a:t>
            </a:r>
          </a:p>
        </p:txBody>
      </p:sp>
      <p:sp>
        <p:nvSpPr>
          <p:cNvPr id="63" name="TextBox 62"/>
          <p:cNvSpPr txBox="1"/>
          <p:nvPr/>
        </p:nvSpPr>
        <p:spPr>
          <a:xfrm>
            <a:off x="1905000" y="4026932"/>
            <a:ext cx="1143000" cy="1077218"/>
          </a:xfrm>
          <a:prstGeom prst="rect">
            <a:avLst/>
          </a:prstGeom>
          <a:noFill/>
        </p:spPr>
        <p:txBody>
          <a:bodyPr wrap="square" rtlCol="0">
            <a:spAutoFit/>
          </a:bodyPr>
          <a:lstStyle/>
          <a:p>
            <a:pPr algn="ctr"/>
            <a:r>
              <a:rPr lang="en-US" sz="1600" dirty="0"/>
              <a:t>Murmuring at the Edge of Red Sea </a:t>
            </a:r>
          </a:p>
        </p:txBody>
      </p:sp>
      <p:sp>
        <p:nvSpPr>
          <p:cNvPr id="64" name="TextBox 63"/>
          <p:cNvSpPr txBox="1"/>
          <p:nvPr/>
        </p:nvSpPr>
        <p:spPr>
          <a:xfrm>
            <a:off x="152400" y="4026932"/>
            <a:ext cx="1524000" cy="830997"/>
          </a:xfrm>
          <a:prstGeom prst="rect">
            <a:avLst/>
          </a:prstGeom>
          <a:noFill/>
        </p:spPr>
        <p:txBody>
          <a:bodyPr wrap="square" rtlCol="0">
            <a:spAutoFit/>
          </a:bodyPr>
          <a:lstStyle/>
          <a:p>
            <a:pPr algn="r"/>
            <a:r>
              <a:rPr lang="en-US" sz="1600" dirty="0"/>
              <a:t>Eat Passover, leave Egypt  in haste</a:t>
            </a:r>
          </a:p>
        </p:txBody>
      </p:sp>
      <p:sp>
        <p:nvSpPr>
          <p:cNvPr id="65" name="TextBox 64"/>
          <p:cNvSpPr txBox="1"/>
          <p:nvPr/>
        </p:nvSpPr>
        <p:spPr>
          <a:xfrm>
            <a:off x="3124200" y="5407223"/>
            <a:ext cx="990600" cy="523220"/>
          </a:xfrm>
          <a:prstGeom prst="rect">
            <a:avLst/>
          </a:prstGeom>
          <a:noFill/>
        </p:spPr>
        <p:txBody>
          <a:bodyPr wrap="square" rtlCol="0">
            <a:spAutoFit/>
          </a:bodyPr>
          <a:lstStyle/>
          <a:p>
            <a:pPr algn="ctr"/>
            <a:r>
              <a:rPr lang="en-US" sz="1400" dirty="0"/>
              <a:t>Ex 14:1-3; Rom 6:3-5</a:t>
            </a:r>
          </a:p>
        </p:txBody>
      </p:sp>
      <p:sp>
        <p:nvSpPr>
          <p:cNvPr id="66" name="TextBox 65"/>
          <p:cNvSpPr txBox="1"/>
          <p:nvPr/>
        </p:nvSpPr>
        <p:spPr>
          <a:xfrm>
            <a:off x="6248400" y="4026932"/>
            <a:ext cx="914400" cy="954107"/>
          </a:xfrm>
          <a:prstGeom prst="rect">
            <a:avLst/>
          </a:prstGeom>
          <a:noFill/>
        </p:spPr>
        <p:txBody>
          <a:bodyPr wrap="square" rtlCol="0">
            <a:spAutoFit/>
          </a:bodyPr>
          <a:lstStyle/>
          <a:p>
            <a:pPr algn="ctr"/>
            <a:r>
              <a:rPr lang="en-US" sz="1400" dirty="0"/>
              <a:t>Sinai Covenant- Old Covenant</a:t>
            </a:r>
          </a:p>
        </p:txBody>
      </p:sp>
      <p:sp>
        <p:nvSpPr>
          <p:cNvPr id="67" name="TextBox 66"/>
          <p:cNvSpPr txBox="1"/>
          <p:nvPr/>
        </p:nvSpPr>
        <p:spPr>
          <a:xfrm>
            <a:off x="7543800" y="4026932"/>
            <a:ext cx="1066800" cy="954107"/>
          </a:xfrm>
          <a:prstGeom prst="rect">
            <a:avLst/>
          </a:prstGeom>
          <a:noFill/>
        </p:spPr>
        <p:txBody>
          <a:bodyPr wrap="square" rtlCol="0">
            <a:spAutoFit/>
          </a:bodyPr>
          <a:lstStyle/>
          <a:p>
            <a:pPr algn="ctr"/>
            <a:r>
              <a:rPr lang="en-US" sz="1400" dirty="0"/>
              <a:t>10 Commandments spoken</a:t>
            </a:r>
          </a:p>
        </p:txBody>
      </p:sp>
      <p:sp>
        <p:nvSpPr>
          <p:cNvPr id="52" name="TextBox 51"/>
          <p:cNvSpPr txBox="1"/>
          <p:nvPr/>
        </p:nvSpPr>
        <p:spPr>
          <a:xfrm>
            <a:off x="8382000" y="4026932"/>
            <a:ext cx="914400" cy="954107"/>
          </a:xfrm>
          <a:prstGeom prst="rect">
            <a:avLst/>
          </a:prstGeom>
          <a:noFill/>
        </p:spPr>
        <p:txBody>
          <a:bodyPr wrap="square" rtlCol="0">
            <a:spAutoFit/>
          </a:bodyPr>
          <a:lstStyle/>
          <a:p>
            <a:pPr algn="ctr"/>
            <a:r>
              <a:rPr lang="en-US" sz="1400" dirty="0"/>
              <a:t>Moses and elders on  Sinai</a:t>
            </a:r>
          </a:p>
        </p:txBody>
      </p:sp>
      <p:sp>
        <p:nvSpPr>
          <p:cNvPr id="53" name="TextBox 52"/>
          <p:cNvSpPr txBox="1"/>
          <p:nvPr/>
        </p:nvSpPr>
        <p:spPr>
          <a:xfrm>
            <a:off x="1905000" y="5407223"/>
            <a:ext cx="1066800" cy="954107"/>
          </a:xfrm>
          <a:prstGeom prst="rect">
            <a:avLst/>
          </a:prstGeom>
          <a:noFill/>
        </p:spPr>
        <p:txBody>
          <a:bodyPr wrap="square" rtlCol="0">
            <a:spAutoFit/>
          </a:bodyPr>
          <a:lstStyle/>
          <a:p>
            <a:pPr algn="ctr"/>
            <a:r>
              <a:rPr lang="en-US" sz="1400" dirty="0"/>
              <a:t>Ex 13:3, 4, 17-20; 23:15; 1 </a:t>
            </a:r>
            <a:r>
              <a:rPr lang="en-US" sz="1400" dirty="0" err="1"/>
              <a:t>Cor</a:t>
            </a:r>
            <a:r>
              <a:rPr lang="en-US" sz="1400" dirty="0"/>
              <a:t> 10:1-4</a:t>
            </a:r>
          </a:p>
        </p:txBody>
      </p:sp>
      <p:sp>
        <p:nvSpPr>
          <p:cNvPr id="54" name="TextBox 53"/>
          <p:cNvSpPr txBox="1"/>
          <p:nvPr/>
        </p:nvSpPr>
        <p:spPr>
          <a:xfrm>
            <a:off x="685800" y="5407223"/>
            <a:ext cx="990600" cy="523220"/>
          </a:xfrm>
          <a:prstGeom prst="rect">
            <a:avLst/>
          </a:prstGeom>
          <a:noFill/>
        </p:spPr>
        <p:txBody>
          <a:bodyPr wrap="square" rtlCol="0">
            <a:spAutoFit/>
          </a:bodyPr>
          <a:lstStyle/>
          <a:p>
            <a:pPr algn="ctr"/>
            <a:r>
              <a:rPr lang="en-US" sz="1400" dirty="0"/>
              <a:t>Ex 12:1-12; Lev 23:5</a:t>
            </a:r>
          </a:p>
        </p:txBody>
      </p:sp>
      <p:grpSp>
        <p:nvGrpSpPr>
          <p:cNvPr id="57" name="Group 56"/>
          <p:cNvGrpSpPr/>
          <p:nvPr/>
        </p:nvGrpSpPr>
        <p:grpSpPr>
          <a:xfrm>
            <a:off x="8229600" y="5864423"/>
            <a:ext cx="628589" cy="609600"/>
            <a:chOff x="5562600" y="2895600"/>
            <a:chExt cx="628589" cy="609600"/>
          </a:xfrm>
        </p:grpSpPr>
        <p:pic>
          <p:nvPicPr>
            <p:cNvPr id="55" name="Picture 54" descr="bread.png"/>
            <p:cNvPicPr>
              <a:picLocks noChangeAspect="1"/>
            </p:cNvPicPr>
            <p:nvPr/>
          </p:nvPicPr>
          <p:blipFill>
            <a:blip r:embed="rId3" cstate="print"/>
            <a:stretch>
              <a:fillRect/>
            </a:stretch>
          </p:blipFill>
          <p:spPr>
            <a:xfrm>
              <a:off x="5562600" y="2895600"/>
              <a:ext cx="476189" cy="533400"/>
            </a:xfrm>
            <a:prstGeom prst="rect">
              <a:avLst/>
            </a:prstGeom>
          </p:spPr>
        </p:pic>
        <p:pic>
          <p:nvPicPr>
            <p:cNvPr id="56" name="Picture 55" descr="bread.png"/>
            <p:cNvPicPr>
              <a:picLocks noChangeAspect="1"/>
            </p:cNvPicPr>
            <p:nvPr/>
          </p:nvPicPr>
          <p:blipFill>
            <a:blip r:embed="rId3" cstate="print"/>
            <a:stretch>
              <a:fillRect/>
            </a:stretch>
          </p:blipFill>
          <p:spPr>
            <a:xfrm>
              <a:off x="5715000" y="2971800"/>
              <a:ext cx="476189" cy="533400"/>
            </a:xfrm>
            <a:prstGeom prst="rect">
              <a:avLst/>
            </a:prstGeom>
          </p:spPr>
        </p:pic>
      </p:grpSp>
      <p:sp>
        <p:nvSpPr>
          <p:cNvPr id="58" name="TextBox 57"/>
          <p:cNvSpPr txBox="1"/>
          <p:nvPr/>
        </p:nvSpPr>
        <p:spPr>
          <a:xfrm>
            <a:off x="7772400" y="6245423"/>
            <a:ext cx="1447800" cy="338554"/>
          </a:xfrm>
          <a:prstGeom prst="rect">
            <a:avLst/>
          </a:prstGeom>
          <a:noFill/>
        </p:spPr>
        <p:txBody>
          <a:bodyPr wrap="square" rtlCol="0">
            <a:spAutoFit/>
          </a:bodyPr>
          <a:lstStyle/>
          <a:p>
            <a:pPr algn="ctr"/>
            <a:r>
              <a:rPr lang="en-US" sz="1600" dirty="0"/>
              <a:t>Wave Loaves</a:t>
            </a:r>
          </a:p>
        </p:txBody>
      </p:sp>
      <p:sp>
        <p:nvSpPr>
          <p:cNvPr id="60" name="TextBox 59"/>
          <p:cNvSpPr txBox="1"/>
          <p:nvPr/>
        </p:nvSpPr>
        <p:spPr>
          <a:xfrm>
            <a:off x="7924800" y="6474023"/>
            <a:ext cx="1143000" cy="307777"/>
          </a:xfrm>
          <a:prstGeom prst="rect">
            <a:avLst/>
          </a:prstGeom>
          <a:noFill/>
        </p:spPr>
        <p:txBody>
          <a:bodyPr wrap="square" rtlCol="0">
            <a:spAutoFit/>
          </a:bodyPr>
          <a:lstStyle/>
          <a:p>
            <a:pPr algn="ctr"/>
            <a:r>
              <a:rPr lang="en-US" sz="1400" dirty="0"/>
              <a:t>Lev 23:17-21</a:t>
            </a:r>
          </a:p>
        </p:txBody>
      </p:sp>
      <p:sp>
        <p:nvSpPr>
          <p:cNvPr id="61" name="TextBox 60"/>
          <p:cNvSpPr txBox="1"/>
          <p:nvPr/>
        </p:nvSpPr>
        <p:spPr>
          <a:xfrm>
            <a:off x="7696200" y="5407223"/>
            <a:ext cx="838200" cy="738664"/>
          </a:xfrm>
          <a:prstGeom prst="rect">
            <a:avLst/>
          </a:prstGeom>
          <a:noFill/>
        </p:spPr>
        <p:txBody>
          <a:bodyPr wrap="square" rtlCol="0">
            <a:spAutoFit/>
          </a:bodyPr>
          <a:lstStyle/>
          <a:p>
            <a:pPr algn="ctr"/>
            <a:r>
              <a:rPr lang="en-US" sz="1400" dirty="0"/>
              <a:t>Ex 19:10-20:17</a:t>
            </a:r>
          </a:p>
        </p:txBody>
      </p:sp>
      <p:sp>
        <p:nvSpPr>
          <p:cNvPr id="68" name="TextBox 67"/>
          <p:cNvSpPr txBox="1"/>
          <p:nvPr/>
        </p:nvSpPr>
        <p:spPr>
          <a:xfrm>
            <a:off x="8382000" y="5407223"/>
            <a:ext cx="838200" cy="523220"/>
          </a:xfrm>
          <a:prstGeom prst="rect">
            <a:avLst/>
          </a:prstGeom>
          <a:noFill/>
        </p:spPr>
        <p:txBody>
          <a:bodyPr wrap="square" rtlCol="0">
            <a:spAutoFit/>
          </a:bodyPr>
          <a:lstStyle/>
          <a:p>
            <a:pPr algn="ctr"/>
            <a:r>
              <a:rPr lang="en-US" sz="1400" dirty="0"/>
              <a:t>Ex 24:1-18</a:t>
            </a:r>
          </a:p>
        </p:txBody>
      </p:sp>
      <p:cxnSp>
        <p:nvCxnSpPr>
          <p:cNvPr id="69" name="Straight Arrow Connector 68"/>
          <p:cNvCxnSpPr/>
          <p:nvPr/>
        </p:nvCxnSpPr>
        <p:spPr>
          <a:xfrm>
            <a:off x="3962400" y="2286000"/>
            <a:ext cx="685800" cy="0"/>
          </a:xfrm>
          <a:prstGeom prst="straightConnector1">
            <a:avLst/>
          </a:prstGeom>
          <a:ln w="22225">
            <a:solidFill>
              <a:srgbClr val="FFFF00"/>
            </a:solidFill>
            <a:tailEnd type="arrow"/>
          </a:ln>
        </p:spPr>
        <p:style>
          <a:lnRef idx="1">
            <a:schemeClr val="accent1"/>
          </a:lnRef>
          <a:fillRef idx="0">
            <a:schemeClr val="accent1"/>
          </a:fillRef>
          <a:effectRef idx="0">
            <a:schemeClr val="accent1"/>
          </a:effectRef>
          <a:fontRef idx="minor">
            <a:schemeClr val="tx1"/>
          </a:fontRef>
        </p:style>
      </p:cxnSp>
      <p:cxnSp>
        <p:nvCxnSpPr>
          <p:cNvPr id="75" name="Straight Connector 74"/>
          <p:cNvCxnSpPr/>
          <p:nvPr/>
        </p:nvCxnSpPr>
        <p:spPr>
          <a:xfrm>
            <a:off x="6400800" y="1600200"/>
            <a:ext cx="0" cy="1066800"/>
          </a:xfrm>
          <a:prstGeom prst="line">
            <a:avLst/>
          </a:prstGeom>
          <a:ln w="25400">
            <a:solidFill>
              <a:srgbClr val="00B0F0"/>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512064"/>
            <a:ext cx="7772400" cy="914400"/>
          </a:xfrm>
        </p:spPr>
        <p:txBody>
          <a:bodyPr/>
          <a:lstStyle/>
          <a:p>
            <a:r>
              <a:rPr lang="en-US" dirty="0"/>
              <a:t>The 49 Weeks in Type</a:t>
            </a:r>
          </a:p>
        </p:txBody>
      </p:sp>
      <p:grpSp>
        <p:nvGrpSpPr>
          <p:cNvPr id="5" name="Group 4"/>
          <p:cNvGrpSpPr/>
          <p:nvPr/>
        </p:nvGrpSpPr>
        <p:grpSpPr>
          <a:xfrm>
            <a:off x="228600" y="1295400"/>
            <a:ext cx="8686800" cy="5334000"/>
            <a:chOff x="304800" y="219165"/>
            <a:chExt cx="8686800" cy="5334000"/>
          </a:xfrm>
        </p:grpSpPr>
        <p:grpSp>
          <p:nvGrpSpPr>
            <p:cNvPr id="6" name="Group 33"/>
            <p:cNvGrpSpPr/>
            <p:nvPr/>
          </p:nvGrpSpPr>
          <p:grpSpPr>
            <a:xfrm>
              <a:off x="304800" y="219165"/>
              <a:ext cx="8686800" cy="3590835"/>
              <a:chOff x="381000" y="219165"/>
              <a:chExt cx="8686800" cy="3590835"/>
            </a:xfrm>
          </p:grpSpPr>
          <p:grpSp>
            <p:nvGrpSpPr>
              <p:cNvPr id="28" name="Group 32"/>
              <p:cNvGrpSpPr/>
              <p:nvPr/>
            </p:nvGrpSpPr>
            <p:grpSpPr>
              <a:xfrm>
                <a:off x="381000" y="1133565"/>
                <a:ext cx="8686800" cy="2676435"/>
                <a:chOff x="381000" y="1133565"/>
                <a:chExt cx="8686800" cy="2676435"/>
              </a:xfrm>
            </p:grpSpPr>
            <p:sp>
              <p:nvSpPr>
                <p:cNvPr id="30" name="TextBox 29"/>
                <p:cNvSpPr txBox="1"/>
                <p:nvPr/>
              </p:nvSpPr>
              <p:spPr>
                <a:xfrm>
                  <a:off x="381000" y="1133565"/>
                  <a:ext cx="1600200" cy="1169551"/>
                </a:xfrm>
                <a:prstGeom prst="rect">
                  <a:avLst/>
                </a:prstGeom>
                <a:noFill/>
              </p:spPr>
              <p:txBody>
                <a:bodyPr wrap="square" rtlCol="0">
                  <a:spAutoFit/>
                </a:bodyPr>
                <a:lstStyle/>
                <a:p>
                  <a:pPr algn="ctr"/>
                  <a:r>
                    <a:rPr lang="en-US" sz="1400" b="1" dirty="0"/>
                    <a:t>Exodus from Egypt – God reaffirms His covenant with the House of Israel </a:t>
                  </a:r>
                  <a:r>
                    <a:rPr lang="en-US" sz="1300" b="1" dirty="0"/>
                    <a:t>(Exodus 19:3-8)</a:t>
                  </a:r>
                </a:p>
              </p:txBody>
            </p:sp>
            <p:sp>
              <p:nvSpPr>
                <p:cNvPr id="31" name="TextBox 30"/>
                <p:cNvSpPr txBox="1"/>
                <p:nvPr/>
              </p:nvSpPr>
              <p:spPr>
                <a:xfrm>
                  <a:off x="6553200" y="2176046"/>
                  <a:ext cx="914400" cy="338554"/>
                </a:xfrm>
                <a:prstGeom prst="rect">
                  <a:avLst/>
                </a:prstGeom>
                <a:noFill/>
              </p:spPr>
              <p:txBody>
                <a:bodyPr wrap="square" rtlCol="0">
                  <a:spAutoFit/>
                </a:bodyPr>
                <a:lstStyle/>
                <a:p>
                  <a:pPr algn="ctr"/>
                  <a:r>
                    <a:rPr lang="en-US" sz="1600" b="1" dirty="0"/>
                    <a:t>723BC</a:t>
                  </a:r>
                </a:p>
              </p:txBody>
            </p:sp>
            <p:sp>
              <p:nvSpPr>
                <p:cNvPr id="32" name="TextBox 31"/>
                <p:cNvSpPr txBox="1"/>
                <p:nvPr/>
              </p:nvSpPr>
              <p:spPr>
                <a:xfrm>
                  <a:off x="5867400" y="1133565"/>
                  <a:ext cx="2362200" cy="1184940"/>
                </a:xfrm>
                <a:prstGeom prst="rect">
                  <a:avLst/>
                </a:prstGeom>
                <a:noFill/>
              </p:spPr>
              <p:txBody>
                <a:bodyPr wrap="square" rtlCol="0">
                  <a:spAutoFit/>
                </a:bodyPr>
                <a:lstStyle/>
                <a:p>
                  <a:pPr algn="ctr"/>
                  <a:r>
                    <a:rPr lang="en-US" sz="1400" b="1" dirty="0"/>
                    <a:t>Northern Kingdom (Samaria) taken captive and scattered</a:t>
                  </a:r>
                </a:p>
                <a:p>
                  <a:pPr algn="ctr"/>
                  <a:r>
                    <a:rPr lang="en-US" sz="1600" b="1" i="1" u="sng" dirty="0">
                      <a:solidFill>
                        <a:srgbClr val="FF0000"/>
                      </a:solidFill>
                    </a:rPr>
                    <a:t>Start of 1</a:t>
                  </a:r>
                  <a:r>
                    <a:rPr lang="en-US" sz="1600" b="1" i="1" u="sng" baseline="30000" dirty="0">
                      <a:solidFill>
                        <a:srgbClr val="FF0000"/>
                      </a:solidFill>
                    </a:rPr>
                    <a:t>st</a:t>
                  </a:r>
                  <a:r>
                    <a:rPr lang="en-US" sz="1600" b="1" i="1" u="sng" dirty="0">
                      <a:solidFill>
                        <a:srgbClr val="FF0000"/>
                      </a:solidFill>
                    </a:rPr>
                    <a:t> Indignation</a:t>
                  </a:r>
                </a:p>
                <a:p>
                  <a:pPr algn="ctr"/>
                  <a:r>
                    <a:rPr lang="en-US" sz="1300" b="1" dirty="0"/>
                    <a:t>(Isaiah 10:5,6, 24-27)</a:t>
                  </a:r>
                </a:p>
              </p:txBody>
            </p:sp>
            <p:sp>
              <p:nvSpPr>
                <p:cNvPr id="33" name="TextBox 32"/>
                <p:cNvSpPr txBox="1"/>
                <p:nvPr/>
              </p:nvSpPr>
              <p:spPr>
                <a:xfrm>
                  <a:off x="6858000" y="2640449"/>
                  <a:ext cx="2209800" cy="1169551"/>
                </a:xfrm>
                <a:prstGeom prst="rect">
                  <a:avLst/>
                </a:prstGeom>
                <a:noFill/>
              </p:spPr>
              <p:txBody>
                <a:bodyPr wrap="square" rtlCol="0">
                  <a:spAutoFit/>
                </a:bodyPr>
                <a:lstStyle/>
                <a:p>
                  <a:pPr algn="ctr"/>
                  <a:r>
                    <a:rPr lang="en-US" sz="1400" b="1" dirty="0"/>
                    <a:t>S. Kingdom (Judah) taken captive and scattered</a:t>
                  </a:r>
                </a:p>
                <a:p>
                  <a:pPr algn="ctr"/>
                  <a:r>
                    <a:rPr lang="en-US" sz="1600" b="1" i="1" u="sng" dirty="0">
                      <a:solidFill>
                        <a:srgbClr val="FF0000"/>
                      </a:solidFill>
                    </a:rPr>
                    <a:t>Start of 2</a:t>
                  </a:r>
                  <a:r>
                    <a:rPr lang="en-US" sz="1600" b="1" i="1" u="sng" baseline="30000" dirty="0">
                      <a:solidFill>
                        <a:srgbClr val="FF0000"/>
                      </a:solidFill>
                    </a:rPr>
                    <a:t>nd</a:t>
                  </a:r>
                  <a:r>
                    <a:rPr lang="en-US" sz="1600" b="1" i="1" u="sng" dirty="0">
                      <a:solidFill>
                        <a:srgbClr val="FF0000"/>
                      </a:solidFill>
                    </a:rPr>
                    <a:t> Indignation</a:t>
                  </a:r>
                </a:p>
                <a:p>
                  <a:pPr algn="ctr"/>
                  <a:r>
                    <a:rPr lang="en-US" sz="1300" b="1" dirty="0"/>
                    <a:t>(Lev 25, 26; 2 Kings 21:1-15; Jer. 50:17, 18)</a:t>
                  </a:r>
                </a:p>
              </p:txBody>
            </p:sp>
          </p:grpSp>
          <p:sp>
            <p:nvSpPr>
              <p:cNvPr id="29" name="TextBox 28"/>
              <p:cNvSpPr txBox="1"/>
              <p:nvPr/>
            </p:nvSpPr>
            <p:spPr>
              <a:xfrm>
                <a:off x="1828800" y="219165"/>
                <a:ext cx="5486400" cy="830997"/>
              </a:xfrm>
              <a:prstGeom prst="rect">
                <a:avLst/>
              </a:prstGeom>
              <a:noFill/>
            </p:spPr>
            <p:txBody>
              <a:bodyPr wrap="square" rtlCol="0">
                <a:spAutoFit/>
              </a:bodyPr>
              <a:lstStyle/>
              <a:p>
                <a:pPr algn="ctr"/>
                <a:r>
                  <a:rPr lang="en-US" sz="2400" b="1" i="1" dirty="0">
                    <a:solidFill>
                      <a:srgbClr val="FFFF00"/>
                    </a:solidFill>
                  </a:rPr>
                  <a:t>Events Leading to the Lord’s Indignation towards the Houses of Israel </a:t>
                </a:r>
              </a:p>
            </p:txBody>
          </p:sp>
        </p:grpSp>
        <p:cxnSp>
          <p:nvCxnSpPr>
            <p:cNvPr id="7" name="Straight Connector 6"/>
            <p:cNvCxnSpPr/>
            <p:nvPr/>
          </p:nvCxnSpPr>
          <p:spPr>
            <a:xfrm>
              <a:off x="990600" y="2590800"/>
              <a:ext cx="7010400" cy="0"/>
            </a:xfrm>
            <a:prstGeom prst="line">
              <a:avLst/>
            </a:prstGeom>
            <a:ln w="25400">
              <a:solidFill>
                <a:srgbClr val="00B0F0"/>
              </a:solidFill>
              <a:headEnd type="diamond"/>
              <a:tailEnd type="diamond"/>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533400" y="2690336"/>
              <a:ext cx="2057400" cy="1123384"/>
            </a:xfrm>
            <a:prstGeom prst="rect">
              <a:avLst/>
            </a:prstGeom>
            <a:noFill/>
          </p:spPr>
          <p:txBody>
            <a:bodyPr wrap="square" rtlCol="0">
              <a:spAutoFit/>
            </a:bodyPr>
            <a:lstStyle/>
            <a:p>
              <a:pPr algn="ctr"/>
              <a:r>
                <a:rPr lang="en-US" sz="1400" b="1" dirty="0"/>
                <a:t>40yrs in the wilderness due to rebellion </a:t>
              </a:r>
            </a:p>
            <a:p>
              <a:pPr algn="ctr"/>
              <a:r>
                <a:rPr lang="en-US" sz="1300" b="1" dirty="0"/>
                <a:t>(Ex 16:35; Num 14:27-37, 32:13; Deut 8:2-5; Psalm 95:6-11)</a:t>
              </a:r>
            </a:p>
          </p:txBody>
        </p:sp>
        <p:sp>
          <p:nvSpPr>
            <p:cNvPr id="9" name="TextBox 8"/>
            <p:cNvSpPr txBox="1"/>
            <p:nvPr/>
          </p:nvSpPr>
          <p:spPr>
            <a:xfrm>
              <a:off x="3429000" y="2667000"/>
              <a:ext cx="2057400" cy="938719"/>
            </a:xfrm>
            <a:prstGeom prst="rect">
              <a:avLst/>
            </a:prstGeom>
            <a:noFill/>
          </p:spPr>
          <p:txBody>
            <a:bodyPr wrap="square" rtlCol="0">
              <a:spAutoFit/>
            </a:bodyPr>
            <a:lstStyle/>
            <a:p>
              <a:pPr algn="ctr"/>
              <a:r>
                <a:rPr lang="en-US" sz="1400" b="1" dirty="0"/>
                <a:t>Israel turns its back on God and demands a king from among men </a:t>
              </a:r>
            </a:p>
            <a:p>
              <a:pPr algn="ctr"/>
              <a:r>
                <a:rPr lang="en-US" sz="1300" b="1" dirty="0"/>
                <a:t>(1 Samuel 8)</a:t>
              </a:r>
            </a:p>
          </p:txBody>
        </p:sp>
        <p:sp>
          <p:nvSpPr>
            <p:cNvPr id="10" name="TextBox 9"/>
            <p:cNvSpPr txBox="1"/>
            <p:nvPr/>
          </p:nvSpPr>
          <p:spPr>
            <a:xfrm>
              <a:off x="1905000" y="1905000"/>
              <a:ext cx="2057400" cy="738664"/>
            </a:xfrm>
            <a:prstGeom prst="rect">
              <a:avLst/>
            </a:prstGeom>
            <a:noFill/>
          </p:spPr>
          <p:txBody>
            <a:bodyPr wrap="square" rtlCol="0">
              <a:spAutoFit/>
            </a:bodyPr>
            <a:lstStyle/>
            <a:p>
              <a:pPr algn="ctr"/>
              <a:r>
                <a:rPr lang="en-US" sz="1400" b="1" dirty="0"/>
                <a:t>450yrs of apostasy under the Judges of Israel </a:t>
              </a:r>
              <a:r>
                <a:rPr lang="en-US" sz="1300" b="1" dirty="0"/>
                <a:t>(Judges 21:25)</a:t>
              </a:r>
            </a:p>
          </p:txBody>
        </p:sp>
        <p:sp>
          <p:nvSpPr>
            <p:cNvPr id="11" name="TextBox 10"/>
            <p:cNvSpPr txBox="1"/>
            <p:nvPr/>
          </p:nvSpPr>
          <p:spPr>
            <a:xfrm>
              <a:off x="7543800" y="2176046"/>
              <a:ext cx="914400" cy="338554"/>
            </a:xfrm>
            <a:prstGeom prst="rect">
              <a:avLst/>
            </a:prstGeom>
            <a:noFill/>
          </p:spPr>
          <p:txBody>
            <a:bodyPr wrap="square" rtlCol="0">
              <a:spAutoFit/>
            </a:bodyPr>
            <a:lstStyle/>
            <a:p>
              <a:pPr algn="ctr"/>
              <a:r>
                <a:rPr lang="en-US" sz="1600" b="1" dirty="0"/>
                <a:t>677BC</a:t>
              </a:r>
            </a:p>
          </p:txBody>
        </p:sp>
        <p:cxnSp>
          <p:nvCxnSpPr>
            <p:cNvPr id="12" name="Straight Connector 11"/>
            <p:cNvCxnSpPr/>
            <p:nvPr/>
          </p:nvCxnSpPr>
          <p:spPr>
            <a:xfrm>
              <a:off x="1447800" y="2438400"/>
              <a:ext cx="0" cy="304800"/>
            </a:xfrm>
            <a:prstGeom prst="line">
              <a:avLst/>
            </a:prstGeom>
            <a:ln w="19050">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495800" y="2438400"/>
              <a:ext cx="0" cy="304800"/>
            </a:xfrm>
            <a:prstGeom prst="line">
              <a:avLst/>
            </a:prstGeom>
            <a:ln w="19050">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6934200" y="2438400"/>
              <a:ext cx="0" cy="304800"/>
            </a:xfrm>
            <a:prstGeom prst="line">
              <a:avLst/>
            </a:prstGeom>
            <a:ln w="19050">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990600" y="4368969"/>
              <a:ext cx="7010400" cy="0"/>
            </a:xfrm>
            <a:prstGeom prst="line">
              <a:avLst/>
            </a:prstGeom>
            <a:ln w="25400">
              <a:solidFill>
                <a:srgbClr val="00B0F0"/>
              </a:solidFill>
              <a:headEnd type="diamond"/>
              <a:tailEnd type="diamond"/>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1447800" y="4216569"/>
              <a:ext cx="0" cy="304800"/>
            </a:xfrm>
            <a:prstGeom prst="line">
              <a:avLst/>
            </a:prstGeom>
            <a:ln w="19050">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4495800" y="4216569"/>
              <a:ext cx="0" cy="304800"/>
            </a:xfrm>
            <a:prstGeom prst="line">
              <a:avLst/>
            </a:prstGeom>
            <a:ln w="19050">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990600" y="4064169"/>
              <a:ext cx="3352800" cy="0"/>
            </a:xfrm>
            <a:prstGeom prst="line">
              <a:avLst/>
            </a:prstGeom>
            <a:ln w="22225">
              <a:solidFill>
                <a:srgbClr val="FF0000"/>
              </a:solidFill>
              <a:prstDash val="sysDash"/>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4648200" y="4064169"/>
              <a:ext cx="3352800" cy="0"/>
            </a:xfrm>
            <a:prstGeom prst="line">
              <a:avLst/>
            </a:prstGeom>
            <a:ln w="22225">
              <a:solidFill>
                <a:srgbClr val="FF0000"/>
              </a:solidFill>
              <a:prstDash val="sysDash"/>
            </a:ln>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2209800" y="3683169"/>
              <a:ext cx="1295400" cy="369332"/>
            </a:xfrm>
            <a:prstGeom prst="rect">
              <a:avLst/>
            </a:prstGeom>
            <a:noFill/>
          </p:spPr>
          <p:txBody>
            <a:bodyPr wrap="square" rtlCol="0">
              <a:spAutoFit/>
            </a:bodyPr>
            <a:lstStyle/>
            <a:p>
              <a:pPr algn="ctr"/>
              <a:r>
                <a:rPr lang="en-US" b="1" dirty="0">
                  <a:solidFill>
                    <a:srgbClr val="FFC000"/>
                  </a:solidFill>
                </a:rPr>
                <a:t>490 years</a:t>
              </a:r>
            </a:p>
          </p:txBody>
        </p:sp>
        <p:sp>
          <p:nvSpPr>
            <p:cNvPr id="21" name="TextBox 20"/>
            <p:cNvSpPr txBox="1"/>
            <p:nvPr/>
          </p:nvSpPr>
          <p:spPr>
            <a:xfrm>
              <a:off x="5638800" y="3683169"/>
              <a:ext cx="1295400" cy="369332"/>
            </a:xfrm>
            <a:prstGeom prst="rect">
              <a:avLst/>
            </a:prstGeom>
            <a:noFill/>
          </p:spPr>
          <p:txBody>
            <a:bodyPr wrap="square" rtlCol="0">
              <a:spAutoFit/>
            </a:bodyPr>
            <a:lstStyle/>
            <a:p>
              <a:pPr algn="ctr"/>
              <a:r>
                <a:rPr lang="en-US" b="1" dirty="0">
                  <a:solidFill>
                    <a:srgbClr val="FFC000"/>
                  </a:solidFill>
                </a:rPr>
                <a:t>490 years</a:t>
              </a:r>
            </a:p>
          </p:txBody>
        </p:sp>
        <p:sp>
          <p:nvSpPr>
            <p:cNvPr id="22" name="TextBox 21"/>
            <p:cNvSpPr txBox="1"/>
            <p:nvPr/>
          </p:nvSpPr>
          <p:spPr>
            <a:xfrm>
              <a:off x="457200" y="4445169"/>
              <a:ext cx="2057400" cy="723275"/>
            </a:xfrm>
            <a:prstGeom prst="rect">
              <a:avLst/>
            </a:prstGeom>
            <a:noFill/>
          </p:spPr>
          <p:txBody>
            <a:bodyPr wrap="square" rtlCol="0">
              <a:spAutoFit/>
            </a:bodyPr>
            <a:lstStyle/>
            <a:p>
              <a:pPr algn="ctr"/>
              <a:r>
                <a:rPr lang="en-US" sz="1400" b="1" dirty="0"/>
                <a:t>40yrs of apostasy in the wilderness</a:t>
              </a:r>
            </a:p>
            <a:p>
              <a:pPr algn="ctr"/>
              <a:r>
                <a:rPr lang="en-US" sz="1300" b="1" dirty="0"/>
                <a:t>(Numbers 13, 14)</a:t>
              </a:r>
            </a:p>
          </p:txBody>
        </p:sp>
        <p:sp>
          <p:nvSpPr>
            <p:cNvPr id="23" name="TextBox 22"/>
            <p:cNvSpPr txBox="1"/>
            <p:nvPr/>
          </p:nvSpPr>
          <p:spPr>
            <a:xfrm>
              <a:off x="2057400" y="4876800"/>
              <a:ext cx="1752600" cy="507831"/>
            </a:xfrm>
            <a:prstGeom prst="rect">
              <a:avLst/>
            </a:prstGeom>
            <a:noFill/>
          </p:spPr>
          <p:txBody>
            <a:bodyPr wrap="square" rtlCol="0">
              <a:spAutoFit/>
            </a:bodyPr>
            <a:lstStyle/>
            <a:p>
              <a:pPr algn="ctr"/>
              <a:r>
                <a:rPr lang="en-US" sz="1400" b="1" dirty="0"/>
                <a:t>450yrs of apostasy </a:t>
              </a:r>
              <a:r>
                <a:rPr lang="en-US" sz="1300" b="1" dirty="0"/>
                <a:t>(Acts 13:20)</a:t>
              </a:r>
            </a:p>
          </p:txBody>
        </p:sp>
        <p:sp>
          <p:nvSpPr>
            <p:cNvPr id="24" name="TextBox 23"/>
            <p:cNvSpPr txBox="1"/>
            <p:nvPr/>
          </p:nvSpPr>
          <p:spPr>
            <a:xfrm>
              <a:off x="5638800" y="4445169"/>
              <a:ext cx="1752600" cy="1107996"/>
            </a:xfrm>
            <a:prstGeom prst="rect">
              <a:avLst/>
            </a:prstGeom>
            <a:noFill/>
          </p:spPr>
          <p:txBody>
            <a:bodyPr wrap="square" rtlCol="0">
              <a:spAutoFit/>
            </a:bodyPr>
            <a:lstStyle/>
            <a:p>
              <a:pPr algn="ctr"/>
              <a:r>
                <a:rPr lang="en-US" sz="1400" b="1" dirty="0"/>
                <a:t>490yrs of apostasy </a:t>
              </a:r>
              <a:r>
                <a:rPr lang="en-US" sz="1300" b="1" dirty="0"/>
                <a:t>(Ex 23:10, 11; Lev 25:1-7, 26:33-35; Jer. 25:12, 29:10; Isaiah 5:1-7)</a:t>
              </a:r>
            </a:p>
          </p:txBody>
        </p:sp>
        <p:cxnSp>
          <p:nvCxnSpPr>
            <p:cNvPr id="25" name="Straight Connector 24"/>
            <p:cNvCxnSpPr/>
            <p:nvPr/>
          </p:nvCxnSpPr>
          <p:spPr>
            <a:xfrm>
              <a:off x="4876800" y="2438400"/>
              <a:ext cx="0" cy="304800"/>
            </a:xfrm>
            <a:prstGeom prst="line">
              <a:avLst/>
            </a:prstGeom>
            <a:ln w="19050">
              <a:solidFill>
                <a:srgbClr val="00B0F0"/>
              </a:solidFill>
            </a:ln>
          </p:spPr>
          <p:style>
            <a:lnRef idx="1">
              <a:schemeClr val="accent1"/>
            </a:lnRef>
            <a:fillRef idx="0">
              <a:schemeClr val="accent1"/>
            </a:fillRef>
            <a:effectRef idx="0">
              <a:schemeClr val="accent1"/>
            </a:effectRef>
            <a:fontRef idx="minor">
              <a:schemeClr val="tx1"/>
            </a:fontRef>
          </p:style>
        </p:cxnSp>
        <p:sp>
          <p:nvSpPr>
            <p:cNvPr id="26" name="TextBox 25"/>
            <p:cNvSpPr txBox="1"/>
            <p:nvPr/>
          </p:nvSpPr>
          <p:spPr>
            <a:xfrm>
              <a:off x="4038600" y="1447800"/>
              <a:ext cx="1752600" cy="1061829"/>
            </a:xfrm>
            <a:prstGeom prst="rect">
              <a:avLst/>
            </a:prstGeom>
            <a:noFill/>
          </p:spPr>
          <p:txBody>
            <a:bodyPr wrap="square" rtlCol="0">
              <a:spAutoFit/>
            </a:bodyPr>
            <a:lstStyle/>
            <a:p>
              <a:pPr algn="ctr"/>
              <a:r>
                <a:rPr lang="en-US" sz="1300" b="1" dirty="0"/>
                <a:t>Kingdom divided into</a:t>
              </a:r>
            </a:p>
            <a:p>
              <a:pPr algn="ctr"/>
              <a:r>
                <a:rPr lang="en-US" sz="1300" b="1" dirty="0"/>
                <a:t>Northern &amp; Southern Kingdoms </a:t>
              </a:r>
            </a:p>
            <a:p>
              <a:pPr algn="ctr"/>
              <a:r>
                <a:rPr lang="en-US" sz="1200" b="1" dirty="0"/>
                <a:t>(1 Kings 11:11-13, </a:t>
              </a:r>
            </a:p>
            <a:p>
              <a:pPr algn="ctr"/>
              <a:r>
                <a:rPr lang="en-US" sz="1200" b="1" dirty="0"/>
                <a:t>28-40)</a:t>
              </a:r>
            </a:p>
          </p:txBody>
        </p:sp>
        <p:sp>
          <p:nvSpPr>
            <p:cNvPr id="27" name="TextBox 26"/>
            <p:cNvSpPr txBox="1"/>
            <p:nvPr/>
          </p:nvSpPr>
          <p:spPr>
            <a:xfrm>
              <a:off x="3657600" y="4419600"/>
              <a:ext cx="1828800" cy="892552"/>
            </a:xfrm>
            <a:prstGeom prst="rect">
              <a:avLst/>
            </a:prstGeom>
            <a:noFill/>
          </p:spPr>
          <p:txBody>
            <a:bodyPr wrap="square" rtlCol="0">
              <a:spAutoFit/>
            </a:bodyPr>
            <a:lstStyle/>
            <a:p>
              <a:pPr algn="ctr"/>
              <a:r>
                <a:rPr lang="en-US" sz="1300" b="1" dirty="0"/>
                <a:t>Israel transitions from a Theocracy, where God  rules to a Monarchy where men rule</a:t>
              </a:r>
            </a:p>
          </p:txBody>
        </p:sp>
      </p:gr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t>49 Week Prophecy – A Time of Rebuilding</a:t>
            </a:r>
          </a:p>
        </p:txBody>
      </p:sp>
      <p:cxnSp>
        <p:nvCxnSpPr>
          <p:cNvPr id="4" name="Straight Connector 3"/>
          <p:cNvCxnSpPr/>
          <p:nvPr/>
        </p:nvCxnSpPr>
        <p:spPr>
          <a:xfrm>
            <a:off x="3486558" y="2971800"/>
            <a:ext cx="0" cy="30480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a:off x="7740786" y="2773196"/>
            <a:ext cx="0" cy="38100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2971800" y="2357735"/>
            <a:ext cx="1048158" cy="461665"/>
          </a:xfrm>
          <a:prstGeom prst="rect">
            <a:avLst/>
          </a:prstGeom>
          <a:noFill/>
        </p:spPr>
        <p:txBody>
          <a:bodyPr wrap="square" rtlCol="0">
            <a:spAutoFit/>
          </a:bodyPr>
          <a:lstStyle/>
          <a:p>
            <a:r>
              <a:rPr lang="en-US" sz="2400" b="1" dirty="0">
                <a:effectLst>
                  <a:outerShdw blurRad="38100" dist="38100" dir="2700000" algn="tl">
                    <a:srgbClr val="000000">
                      <a:alpha val="43137"/>
                    </a:srgbClr>
                  </a:outerShdw>
                </a:effectLst>
              </a:rPr>
              <a:t>457BC</a:t>
            </a:r>
          </a:p>
        </p:txBody>
      </p:sp>
      <p:sp>
        <p:nvSpPr>
          <p:cNvPr id="7" name="TextBox 6"/>
          <p:cNvSpPr txBox="1"/>
          <p:nvPr/>
        </p:nvSpPr>
        <p:spPr>
          <a:xfrm>
            <a:off x="6915558" y="2743200"/>
            <a:ext cx="838200" cy="400110"/>
          </a:xfrm>
          <a:prstGeom prst="rect">
            <a:avLst/>
          </a:prstGeom>
          <a:noFill/>
        </p:spPr>
        <p:txBody>
          <a:bodyPr wrap="square" rtlCol="0">
            <a:spAutoFit/>
          </a:bodyPr>
          <a:lstStyle/>
          <a:p>
            <a:pPr algn="ctr"/>
            <a:r>
              <a:rPr lang="en-US" sz="2000" dirty="0">
                <a:effectLst>
                  <a:outerShdw blurRad="38100" dist="38100" dir="2700000" algn="tl">
                    <a:srgbClr val="000000">
                      <a:alpha val="43137"/>
                    </a:srgbClr>
                  </a:outerShdw>
                </a:effectLst>
              </a:rPr>
              <a:t>3 yrs</a:t>
            </a:r>
          </a:p>
        </p:txBody>
      </p:sp>
      <p:cxnSp>
        <p:nvCxnSpPr>
          <p:cNvPr id="8" name="Straight Connector 7"/>
          <p:cNvCxnSpPr/>
          <p:nvPr/>
        </p:nvCxnSpPr>
        <p:spPr>
          <a:xfrm>
            <a:off x="3486558" y="2121932"/>
            <a:ext cx="0" cy="22860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7398698" y="2412780"/>
            <a:ext cx="1040860" cy="400110"/>
          </a:xfrm>
          <a:prstGeom prst="rect">
            <a:avLst/>
          </a:prstGeom>
          <a:noFill/>
        </p:spPr>
        <p:txBody>
          <a:bodyPr wrap="square" rtlCol="0">
            <a:spAutoFit/>
          </a:bodyPr>
          <a:lstStyle/>
          <a:p>
            <a:r>
              <a:rPr lang="en-US" sz="2000" b="1" dirty="0">
                <a:solidFill>
                  <a:srgbClr val="C00000"/>
                </a:solidFill>
                <a:effectLst>
                  <a:outerShdw blurRad="38100" dist="38100" dir="2700000" algn="tl">
                    <a:srgbClr val="000000">
                      <a:alpha val="43137"/>
                    </a:srgbClr>
                  </a:outerShdw>
                </a:effectLst>
              </a:rPr>
              <a:t>408BC</a:t>
            </a:r>
          </a:p>
        </p:txBody>
      </p:sp>
      <p:sp>
        <p:nvSpPr>
          <p:cNvPr id="10" name="TextBox 9"/>
          <p:cNvSpPr txBox="1"/>
          <p:nvPr/>
        </p:nvSpPr>
        <p:spPr>
          <a:xfrm>
            <a:off x="4343400" y="3288268"/>
            <a:ext cx="2209800" cy="369332"/>
          </a:xfrm>
          <a:prstGeom prst="rect">
            <a:avLst/>
          </a:prstGeom>
          <a:noFill/>
        </p:spPr>
        <p:txBody>
          <a:bodyPr wrap="square" rtlCol="0">
            <a:spAutoFit/>
          </a:bodyPr>
          <a:lstStyle/>
          <a:p>
            <a:pPr algn="ctr"/>
            <a:r>
              <a:rPr lang="en-US" dirty="0"/>
              <a:t>A Time of Rebuilding</a:t>
            </a:r>
          </a:p>
        </p:txBody>
      </p:sp>
      <p:cxnSp>
        <p:nvCxnSpPr>
          <p:cNvPr id="11" name="Straight Connector 10"/>
          <p:cNvCxnSpPr/>
          <p:nvPr/>
        </p:nvCxnSpPr>
        <p:spPr>
          <a:xfrm>
            <a:off x="3486558" y="3124200"/>
            <a:ext cx="4267200" cy="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flipV="1">
            <a:off x="3486558" y="2121932"/>
            <a:ext cx="4267200" cy="11668"/>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4477158" y="1600200"/>
            <a:ext cx="2362200" cy="461665"/>
          </a:xfrm>
          <a:prstGeom prst="rect">
            <a:avLst/>
          </a:prstGeom>
          <a:noFill/>
        </p:spPr>
        <p:txBody>
          <a:bodyPr wrap="square" rtlCol="0">
            <a:spAutoFit/>
          </a:bodyPr>
          <a:lstStyle/>
          <a:p>
            <a:r>
              <a:rPr lang="en-US" sz="2400" b="1" i="1" dirty="0">
                <a:effectLst>
                  <a:outerShdw blurRad="38100" dist="38100" dir="2700000" algn="tl">
                    <a:srgbClr val="000000">
                      <a:alpha val="43137"/>
                    </a:srgbClr>
                  </a:outerShdw>
                </a:effectLst>
              </a:rPr>
              <a:t>7-Weeks (49yrs)</a:t>
            </a:r>
          </a:p>
        </p:txBody>
      </p:sp>
      <p:cxnSp>
        <p:nvCxnSpPr>
          <p:cNvPr id="14" name="Straight Connector 13"/>
          <p:cNvCxnSpPr/>
          <p:nvPr/>
        </p:nvCxnSpPr>
        <p:spPr>
          <a:xfrm>
            <a:off x="7753758" y="2133600"/>
            <a:ext cx="0" cy="22860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6839358" y="2743200"/>
            <a:ext cx="0" cy="38100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5086758" y="2743200"/>
            <a:ext cx="838200" cy="400110"/>
          </a:xfrm>
          <a:prstGeom prst="rect">
            <a:avLst/>
          </a:prstGeom>
          <a:noFill/>
        </p:spPr>
        <p:txBody>
          <a:bodyPr wrap="square" rtlCol="0">
            <a:spAutoFit/>
          </a:bodyPr>
          <a:lstStyle/>
          <a:p>
            <a:pPr algn="ctr"/>
            <a:r>
              <a:rPr lang="en-US" sz="2000" b="1" dirty="0">
                <a:solidFill>
                  <a:srgbClr val="FFFF00"/>
                </a:solidFill>
                <a:effectLst>
                  <a:outerShdw blurRad="38100" dist="38100" dir="2700000" algn="tl">
                    <a:srgbClr val="000000">
                      <a:alpha val="43137"/>
                    </a:srgbClr>
                  </a:outerShdw>
                </a:effectLst>
              </a:rPr>
              <a:t>46 yrs</a:t>
            </a:r>
          </a:p>
        </p:txBody>
      </p:sp>
      <p:sp>
        <p:nvSpPr>
          <p:cNvPr id="17" name="TextBox 16"/>
          <p:cNvSpPr txBox="1"/>
          <p:nvPr/>
        </p:nvSpPr>
        <p:spPr>
          <a:xfrm>
            <a:off x="304800" y="2286000"/>
            <a:ext cx="2362200" cy="830997"/>
          </a:xfrm>
          <a:prstGeom prst="rect">
            <a:avLst/>
          </a:prstGeom>
          <a:noFill/>
        </p:spPr>
        <p:txBody>
          <a:bodyPr wrap="square" rtlCol="0">
            <a:spAutoFit/>
          </a:bodyPr>
          <a:lstStyle/>
          <a:p>
            <a:r>
              <a:rPr lang="en-US" sz="2400" b="1" dirty="0">
                <a:solidFill>
                  <a:srgbClr val="FFFF00"/>
                </a:solidFill>
              </a:rPr>
              <a:t>Rebuilding of Ancient Israel</a:t>
            </a:r>
          </a:p>
        </p:txBody>
      </p:sp>
      <p:sp>
        <p:nvSpPr>
          <p:cNvPr id="18" name="TextBox 17"/>
          <p:cNvSpPr txBox="1"/>
          <p:nvPr/>
        </p:nvSpPr>
        <p:spPr>
          <a:xfrm>
            <a:off x="7239000" y="3288268"/>
            <a:ext cx="1524000" cy="646331"/>
          </a:xfrm>
          <a:prstGeom prst="rect">
            <a:avLst/>
          </a:prstGeom>
          <a:noFill/>
        </p:spPr>
        <p:txBody>
          <a:bodyPr wrap="square" rtlCol="0">
            <a:spAutoFit/>
          </a:bodyPr>
          <a:lstStyle/>
          <a:p>
            <a:pPr algn="ctr"/>
            <a:r>
              <a:rPr lang="en-US" dirty="0"/>
              <a:t>A  [figurative]</a:t>
            </a:r>
          </a:p>
          <a:p>
            <a:pPr algn="ctr"/>
            <a:r>
              <a:rPr lang="en-US" dirty="0"/>
              <a:t> “Jubilee”</a:t>
            </a:r>
          </a:p>
        </p:txBody>
      </p:sp>
      <p:sp>
        <p:nvSpPr>
          <p:cNvPr id="19" name="TextBox 18"/>
          <p:cNvSpPr txBox="1"/>
          <p:nvPr/>
        </p:nvSpPr>
        <p:spPr>
          <a:xfrm>
            <a:off x="762000" y="4038600"/>
            <a:ext cx="5943600" cy="461665"/>
          </a:xfrm>
          <a:prstGeom prst="rect">
            <a:avLst/>
          </a:prstGeom>
          <a:noFill/>
        </p:spPr>
        <p:txBody>
          <a:bodyPr wrap="square" rtlCol="0">
            <a:spAutoFit/>
          </a:bodyPr>
          <a:lstStyle/>
          <a:p>
            <a:r>
              <a:rPr lang="en-US" sz="2400" b="1" dirty="0"/>
              <a:t>46 years to </a:t>
            </a:r>
            <a:r>
              <a:rPr lang="en-US" sz="2400" b="1" u="sng" dirty="0"/>
              <a:t>rebuild the temple of the LORD</a:t>
            </a:r>
          </a:p>
        </p:txBody>
      </p:sp>
      <p:sp>
        <p:nvSpPr>
          <p:cNvPr id="20" name="TextBox 19"/>
          <p:cNvSpPr txBox="1"/>
          <p:nvPr/>
        </p:nvSpPr>
        <p:spPr>
          <a:xfrm>
            <a:off x="457200" y="4495800"/>
            <a:ext cx="8305800" cy="2308324"/>
          </a:xfrm>
          <a:prstGeom prst="rect">
            <a:avLst/>
          </a:prstGeom>
          <a:noFill/>
        </p:spPr>
        <p:txBody>
          <a:bodyPr wrap="square" rtlCol="0">
            <a:spAutoFit/>
          </a:bodyPr>
          <a:lstStyle/>
          <a:p>
            <a:pPr>
              <a:buFont typeface="Arial" pitchFamily="34" charset="0"/>
              <a:buChar char="•"/>
            </a:pPr>
            <a:r>
              <a:rPr lang="en-US" dirty="0"/>
              <a:t>  Moses was called up to the Lord for 46 days on Mt. Sinai to receive the 2 tablets of the 10 Commandments, engraved by the hand of God (Ex 24:12-18)</a:t>
            </a:r>
          </a:p>
          <a:p>
            <a:pPr>
              <a:buFont typeface="Arial" pitchFamily="34" charset="0"/>
              <a:buChar char="•"/>
            </a:pPr>
            <a:r>
              <a:rPr lang="en-US" dirty="0"/>
              <a:t>  The first table contains 4 commandments, the second table has 6 commandments</a:t>
            </a:r>
          </a:p>
          <a:p>
            <a:pPr>
              <a:buFont typeface="Arial" pitchFamily="34" charset="0"/>
              <a:buChar char="•"/>
            </a:pPr>
            <a:r>
              <a:rPr lang="en-US" dirty="0"/>
              <a:t>  There are 46 Jubilees (50-years) that make up the term 2300years </a:t>
            </a:r>
          </a:p>
          <a:p>
            <a:pPr>
              <a:buFont typeface="Arial" pitchFamily="34" charset="0"/>
              <a:buChar char="•"/>
            </a:pPr>
            <a:r>
              <a:rPr lang="en-US" dirty="0"/>
              <a:t>  46 Years separating the scattering of the Northern and Southern Kingdoms of Israel</a:t>
            </a:r>
          </a:p>
          <a:p>
            <a:pPr>
              <a:buFont typeface="Arial" pitchFamily="34" charset="0"/>
              <a:buChar char="•"/>
            </a:pPr>
            <a:r>
              <a:rPr lang="en-US" dirty="0"/>
              <a:t>  46 Years from the First End and Last End of God’s Indignation with Israel</a:t>
            </a:r>
          </a:p>
          <a:p>
            <a:pPr>
              <a:buFont typeface="Arial" pitchFamily="34" charset="0"/>
              <a:buChar char="•"/>
            </a:pPr>
            <a:r>
              <a:rPr lang="en-US" dirty="0"/>
              <a:t>  46 Years to build Christ’s spiritual house, Adventism (1798-1844)</a:t>
            </a:r>
          </a:p>
          <a:p>
            <a:pPr>
              <a:buFont typeface="Arial" pitchFamily="34" charset="0"/>
              <a:buChar char="•"/>
            </a:pPr>
            <a:r>
              <a:rPr lang="en-US" dirty="0"/>
              <a:t>  Every human body has 46 chromosomes; </a:t>
            </a:r>
            <a:r>
              <a:rPr lang="en-US" b="1" u="sng" dirty="0"/>
              <a:t>WE</a:t>
            </a:r>
            <a:r>
              <a:rPr lang="en-US" dirty="0"/>
              <a:t> are the temple of the </a:t>
            </a:r>
            <a:r>
              <a:rPr lang="en-US" sz="1600" dirty="0"/>
              <a:t>LORD</a:t>
            </a:r>
            <a:r>
              <a:rPr lang="en-US" dirty="0"/>
              <a:t>!</a:t>
            </a:r>
            <a:r>
              <a:rPr lang="en-US" sz="1600" dirty="0"/>
              <a:t> (1 </a:t>
            </a:r>
            <a:r>
              <a:rPr lang="en-US" sz="1600" dirty="0" err="1"/>
              <a:t>Cor</a:t>
            </a:r>
            <a:r>
              <a:rPr lang="en-US" sz="1600" dirty="0"/>
              <a:t> 3:16)</a:t>
            </a:r>
            <a:endParaRPr lang="en-US" dirty="0"/>
          </a:p>
        </p:txBody>
      </p:sp>
      <p:sp>
        <p:nvSpPr>
          <p:cNvPr id="21" name="TextBox 20"/>
          <p:cNvSpPr txBox="1"/>
          <p:nvPr/>
        </p:nvSpPr>
        <p:spPr>
          <a:xfrm>
            <a:off x="2895600" y="1752600"/>
            <a:ext cx="1143000" cy="369332"/>
          </a:xfrm>
          <a:prstGeom prst="rect">
            <a:avLst/>
          </a:prstGeom>
          <a:noFill/>
        </p:spPr>
        <p:txBody>
          <a:bodyPr wrap="square" rtlCol="0">
            <a:spAutoFit/>
          </a:bodyPr>
          <a:lstStyle/>
          <a:p>
            <a:pPr algn="ctr"/>
            <a:r>
              <a:rPr lang="en-US" dirty="0"/>
              <a:t>3</a:t>
            </a:r>
            <a:r>
              <a:rPr lang="en-US" baseline="30000" dirty="0"/>
              <a:t>rd</a:t>
            </a:r>
            <a:r>
              <a:rPr lang="en-US" dirty="0"/>
              <a:t> Decree</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t>49 Week Prophecy – A Time of Rebuilding</a:t>
            </a:r>
          </a:p>
        </p:txBody>
      </p:sp>
      <p:cxnSp>
        <p:nvCxnSpPr>
          <p:cNvPr id="4" name="Straight Connector 3"/>
          <p:cNvCxnSpPr/>
          <p:nvPr/>
        </p:nvCxnSpPr>
        <p:spPr>
          <a:xfrm>
            <a:off x="3486558" y="2971800"/>
            <a:ext cx="0" cy="30480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a:off x="7740786" y="2773196"/>
            <a:ext cx="0" cy="38100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2971800" y="2357735"/>
            <a:ext cx="1048158" cy="461665"/>
          </a:xfrm>
          <a:prstGeom prst="rect">
            <a:avLst/>
          </a:prstGeom>
          <a:noFill/>
        </p:spPr>
        <p:txBody>
          <a:bodyPr wrap="square" rtlCol="0">
            <a:spAutoFit/>
          </a:bodyPr>
          <a:lstStyle/>
          <a:p>
            <a:r>
              <a:rPr lang="en-US" sz="2400" b="1" dirty="0">
                <a:effectLst>
                  <a:outerShdw blurRad="38100" dist="38100" dir="2700000" algn="tl">
                    <a:srgbClr val="000000">
                      <a:alpha val="43137"/>
                    </a:srgbClr>
                  </a:outerShdw>
                </a:effectLst>
              </a:rPr>
              <a:t>457BC</a:t>
            </a:r>
          </a:p>
        </p:txBody>
      </p:sp>
      <p:sp>
        <p:nvSpPr>
          <p:cNvPr id="7" name="TextBox 6"/>
          <p:cNvSpPr txBox="1"/>
          <p:nvPr/>
        </p:nvSpPr>
        <p:spPr>
          <a:xfrm>
            <a:off x="6915558" y="2743200"/>
            <a:ext cx="838200" cy="400110"/>
          </a:xfrm>
          <a:prstGeom prst="rect">
            <a:avLst/>
          </a:prstGeom>
          <a:noFill/>
        </p:spPr>
        <p:txBody>
          <a:bodyPr wrap="square" rtlCol="0">
            <a:spAutoFit/>
          </a:bodyPr>
          <a:lstStyle/>
          <a:p>
            <a:pPr algn="ctr"/>
            <a:r>
              <a:rPr lang="en-US" sz="2000" b="1" dirty="0">
                <a:solidFill>
                  <a:srgbClr val="FFFF00"/>
                </a:solidFill>
                <a:effectLst>
                  <a:outerShdw blurRad="38100" dist="38100" dir="2700000" algn="tl">
                    <a:srgbClr val="000000">
                      <a:alpha val="43137"/>
                    </a:srgbClr>
                  </a:outerShdw>
                </a:effectLst>
              </a:rPr>
              <a:t>3 yrs</a:t>
            </a:r>
          </a:p>
        </p:txBody>
      </p:sp>
      <p:cxnSp>
        <p:nvCxnSpPr>
          <p:cNvPr id="8" name="Straight Connector 7"/>
          <p:cNvCxnSpPr/>
          <p:nvPr/>
        </p:nvCxnSpPr>
        <p:spPr>
          <a:xfrm>
            <a:off x="3486558" y="2121932"/>
            <a:ext cx="0" cy="22860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7398698" y="2412780"/>
            <a:ext cx="1040860" cy="400110"/>
          </a:xfrm>
          <a:prstGeom prst="rect">
            <a:avLst/>
          </a:prstGeom>
          <a:noFill/>
        </p:spPr>
        <p:txBody>
          <a:bodyPr wrap="square" rtlCol="0">
            <a:spAutoFit/>
          </a:bodyPr>
          <a:lstStyle/>
          <a:p>
            <a:r>
              <a:rPr lang="en-US" sz="2000" b="1" dirty="0">
                <a:solidFill>
                  <a:srgbClr val="C00000"/>
                </a:solidFill>
                <a:effectLst>
                  <a:outerShdw blurRad="38100" dist="38100" dir="2700000" algn="tl">
                    <a:srgbClr val="000000">
                      <a:alpha val="43137"/>
                    </a:srgbClr>
                  </a:outerShdw>
                </a:effectLst>
              </a:rPr>
              <a:t>408BC</a:t>
            </a:r>
          </a:p>
        </p:txBody>
      </p:sp>
      <p:sp>
        <p:nvSpPr>
          <p:cNvPr id="10" name="TextBox 9"/>
          <p:cNvSpPr txBox="1"/>
          <p:nvPr/>
        </p:nvSpPr>
        <p:spPr>
          <a:xfrm>
            <a:off x="4343400" y="3288268"/>
            <a:ext cx="2209800" cy="369332"/>
          </a:xfrm>
          <a:prstGeom prst="rect">
            <a:avLst/>
          </a:prstGeom>
          <a:noFill/>
        </p:spPr>
        <p:txBody>
          <a:bodyPr wrap="square" rtlCol="0">
            <a:spAutoFit/>
          </a:bodyPr>
          <a:lstStyle/>
          <a:p>
            <a:pPr algn="ctr"/>
            <a:r>
              <a:rPr lang="en-US" dirty="0"/>
              <a:t>A Time of Rebuilding</a:t>
            </a:r>
          </a:p>
        </p:txBody>
      </p:sp>
      <p:cxnSp>
        <p:nvCxnSpPr>
          <p:cNvPr id="11" name="Straight Connector 10"/>
          <p:cNvCxnSpPr/>
          <p:nvPr/>
        </p:nvCxnSpPr>
        <p:spPr>
          <a:xfrm>
            <a:off x="3486558" y="3124200"/>
            <a:ext cx="4267200" cy="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flipV="1">
            <a:off x="3486558" y="2121932"/>
            <a:ext cx="4267200" cy="11668"/>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4477158" y="1600200"/>
            <a:ext cx="2362200" cy="461665"/>
          </a:xfrm>
          <a:prstGeom prst="rect">
            <a:avLst/>
          </a:prstGeom>
          <a:noFill/>
        </p:spPr>
        <p:txBody>
          <a:bodyPr wrap="square" rtlCol="0">
            <a:spAutoFit/>
          </a:bodyPr>
          <a:lstStyle/>
          <a:p>
            <a:r>
              <a:rPr lang="en-US" sz="2400" b="1" i="1" dirty="0">
                <a:effectLst>
                  <a:outerShdw blurRad="38100" dist="38100" dir="2700000" algn="tl">
                    <a:srgbClr val="000000">
                      <a:alpha val="43137"/>
                    </a:srgbClr>
                  </a:outerShdw>
                </a:effectLst>
              </a:rPr>
              <a:t>7-Weeks (49yrs)</a:t>
            </a:r>
          </a:p>
        </p:txBody>
      </p:sp>
      <p:cxnSp>
        <p:nvCxnSpPr>
          <p:cNvPr id="14" name="Straight Connector 13"/>
          <p:cNvCxnSpPr/>
          <p:nvPr/>
        </p:nvCxnSpPr>
        <p:spPr>
          <a:xfrm>
            <a:off x="7753758" y="2133600"/>
            <a:ext cx="0" cy="22860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6839358" y="2743200"/>
            <a:ext cx="0" cy="38100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5086758" y="2743200"/>
            <a:ext cx="838200" cy="400110"/>
          </a:xfrm>
          <a:prstGeom prst="rect">
            <a:avLst/>
          </a:prstGeom>
          <a:noFill/>
        </p:spPr>
        <p:txBody>
          <a:bodyPr wrap="square" rtlCol="0">
            <a:spAutoFit/>
          </a:bodyPr>
          <a:lstStyle/>
          <a:p>
            <a:pPr algn="ctr"/>
            <a:r>
              <a:rPr lang="en-US" sz="2000" dirty="0">
                <a:effectLst>
                  <a:outerShdw blurRad="38100" dist="38100" dir="2700000" algn="tl">
                    <a:srgbClr val="000000">
                      <a:alpha val="43137"/>
                    </a:srgbClr>
                  </a:outerShdw>
                </a:effectLst>
              </a:rPr>
              <a:t>46 yrs</a:t>
            </a:r>
          </a:p>
        </p:txBody>
      </p:sp>
      <p:sp>
        <p:nvSpPr>
          <p:cNvPr id="17" name="TextBox 16"/>
          <p:cNvSpPr txBox="1"/>
          <p:nvPr/>
        </p:nvSpPr>
        <p:spPr>
          <a:xfrm>
            <a:off x="304800" y="2286000"/>
            <a:ext cx="2362200" cy="830997"/>
          </a:xfrm>
          <a:prstGeom prst="rect">
            <a:avLst/>
          </a:prstGeom>
          <a:noFill/>
        </p:spPr>
        <p:txBody>
          <a:bodyPr wrap="square" rtlCol="0">
            <a:spAutoFit/>
          </a:bodyPr>
          <a:lstStyle/>
          <a:p>
            <a:r>
              <a:rPr lang="en-US" sz="2400" b="1" dirty="0">
                <a:solidFill>
                  <a:srgbClr val="FFFF00"/>
                </a:solidFill>
              </a:rPr>
              <a:t>Rebuilding of Ancient Israel</a:t>
            </a:r>
          </a:p>
        </p:txBody>
      </p:sp>
      <p:sp>
        <p:nvSpPr>
          <p:cNvPr id="18" name="TextBox 17"/>
          <p:cNvSpPr txBox="1"/>
          <p:nvPr/>
        </p:nvSpPr>
        <p:spPr>
          <a:xfrm>
            <a:off x="7239000" y="3288268"/>
            <a:ext cx="1524000" cy="646331"/>
          </a:xfrm>
          <a:prstGeom prst="rect">
            <a:avLst/>
          </a:prstGeom>
          <a:noFill/>
        </p:spPr>
        <p:txBody>
          <a:bodyPr wrap="square" rtlCol="0">
            <a:spAutoFit/>
          </a:bodyPr>
          <a:lstStyle/>
          <a:p>
            <a:pPr algn="ctr"/>
            <a:r>
              <a:rPr lang="en-US" dirty="0"/>
              <a:t>A  [figurative]</a:t>
            </a:r>
          </a:p>
          <a:p>
            <a:pPr algn="ctr"/>
            <a:r>
              <a:rPr lang="en-US" dirty="0"/>
              <a:t> “Jubilee”</a:t>
            </a:r>
          </a:p>
        </p:txBody>
      </p:sp>
      <p:sp>
        <p:nvSpPr>
          <p:cNvPr id="19" name="TextBox 18"/>
          <p:cNvSpPr txBox="1"/>
          <p:nvPr/>
        </p:nvSpPr>
        <p:spPr>
          <a:xfrm>
            <a:off x="762000" y="4038600"/>
            <a:ext cx="5715000" cy="461665"/>
          </a:xfrm>
          <a:prstGeom prst="rect">
            <a:avLst/>
          </a:prstGeom>
          <a:noFill/>
        </p:spPr>
        <p:txBody>
          <a:bodyPr wrap="square" rtlCol="0">
            <a:spAutoFit/>
          </a:bodyPr>
          <a:lstStyle/>
          <a:p>
            <a:r>
              <a:rPr lang="en-US" sz="2400" b="1" dirty="0"/>
              <a:t>3 years to </a:t>
            </a:r>
            <a:r>
              <a:rPr lang="en-US" sz="2400" b="1" u="sng" dirty="0"/>
              <a:t>rebuild the streets and walls</a:t>
            </a:r>
          </a:p>
        </p:txBody>
      </p:sp>
      <p:sp>
        <p:nvSpPr>
          <p:cNvPr id="20" name="TextBox 19"/>
          <p:cNvSpPr txBox="1"/>
          <p:nvPr/>
        </p:nvSpPr>
        <p:spPr>
          <a:xfrm>
            <a:off x="533400" y="4648200"/>
            <a:ext cx="8305800" cy="1754326"/>
          </a:xfrm>
          <a:prstGeom prst="rect">
            <a:avLst/>
          </a:prstGeom>
          <a:noFill/>
        </p:spPr>
        <p:txBody>
          <a:bodyPr wrap="square" rtlCol="0">
            <a:spAutoFit/>
          </a:bodyPr>
          <a:lstStyle/>
          <a:p>
            <a:pPr>
              <a:buFont typeface="Arial" pitchFamily="34" charset="0"/>
              <a:buChar char="•"/>
            </a:pPr>
            <a:r>
              <a:rPr lang="en-US" dirty="0"/>
              <a:t>  The streets, the Old Paths of the early Christian Church (White Horse Era), were to be rebuilt in troublous times!</a:t>
            </a:r>
          </a:p>
          <a:p>
            <a:pPr>
              <a:buFont typeface="Arial" pitchFamily="34" charset="0"/>
              <a:buChar char="•"/>
            </a:pPr>
            <a:r>
              <a:rPr lang="en-US" dirty="0"/>
              <a:t>  The Walls, (the Commandments – a wall of protection) were finished in 52 days at the hands of Nehemiah</a:t>
            </a:r>
          </a:p>
          <a:p>
            <a:pPr>
              <a:buFont typeface="Arial" pitchFamily="34" charset="0"/>
              <a:buChar char="•"/>
            </a:pPr>
            <a:r>
              <a:rPr lang="en-US" dirty="0"/>
              <a:t>  As the breaches in the wall were being repaired (Isa 58:12), a threefold union conspired to stop the work – Nehemiah 4</a:t>
            </a:r>
          </a:p>
        </p:txBody>
      </p:sp>
      <p:sp>
        <p:nvSpPr>
          <p:cNvPr id="21" name="TextBox 20"/>
          <p:cNvSpPr txBox="1"/>
          <p:nvPr/>
        </p:nvSpPr>
        <p:spPr>
          <a:xfrm>
            <a:off x="2895600" y="1752600"/>
            <a:ext cx="1143000" cy="369332"/>
          </a:xfrm>
          <a:prstGeom prst="rect">
            <a:avLst/>
          </a:prstGeom>
          <a:noFill/>
        </p:spPr>
        <p:txBody>
          <a:bodyPr wrap="square" rtlCol="0">
            <a:spAutoFit/>
          </a:bodyPr>
          <a:lstStyle/>
          <a:p>
            <a:pPr algn="ctr"/>
            <a:r>
              <a:rPr lang="en-US" dirty="0"/>
              <a:t>3</a:t>
            </a:r>
            <a:r>
              <a:rPr lang="en-US" baseline="30000" dirty="0"/>
              <a:t>rd</a:t>
            </a:r>
            <a:r>
              <a:rPr lang="en-US" dirty="0"/>
              <a:t> Decree</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t>49years of Rebuilding Typifying a Reformatory Work</a:t>
            </a:r>
          </a:p>
        </p:txBody>
      </p:sp>
      <p:graphicFrame>
        <p:nvGraphicFramePr>
          <p:cNvPr id="4" name="Content Placeholder 3"/>
          <p:cNvGraphicFramePr>
            <a:graphicFrameLocks noGrp="1"/>
          </p:cNvGraphicFramePr>
          <p:nvPr>
            <p:ph idx="1"/>
          </p:nvPr>
        </p:nvGraphicFramePr>
        <p:xfrm>
          <a:off x="457200" y="1600200"/>
          <a:ext cx="8229600" cy="5074920"/>
        </p:xfrm>
        <a:graphic>
          <a:graphicData uri="http://schemas.openxmlformats.org/drawingml/2006/table">
            <a:tbl>
              <a:tblPr firstRow="1" bandRow="1">
                <a:tableStyleId>{5C22544A-7EE6-4342-B048-85BDC9FD1C3A}</a:tableStyleId>
              </a:tblPr>
              <a:tblGrid>
                <a:gridCol w="3086100">
                  <a:extLst>
                    <a:ext uri="{9D8B030D-6E8A-4147-A177-3AD203B41FA5}">
                      <a16:colId xmlns:a16="http://schemas.microsoft.com/office/drawing/2014/main" val="20000"/>
                    </a:ext>
                  </a:extLst>
                </a:gridCol>
                <a:gridCol w="1866900">
                  <a:extLst>
                    <a:ext uri="{9D8B030D-6E8A-4147-A177-3AD203B41FA5}">
                      <a16:colId xmlns:a16="http://schemas.microsoft.com/office/drawing/2014/main" val="20001"/>
                    </a:ext>
                  </a:extLst>
                </a:gridCol>
                <a:gridCol w="1676400">
                  <a:extLst>
                    <a:ext uri="{9D8B030D-6E8A-4147-A177-3AD203B41FA5}">
                      <a16:colId xmlns:a16="http://schemas.microsoft.com/office/drawing/2014/main" val="20002"/>
                    </a:ext>
                  </a:extLst>
                </a:gridCol>
                <a:gridCol w="1600200">
                  <a:extLst>
                    <a:ext uri="{9D8B030D-6E8A-4147-A177-3AD203B41FA5}">
                      <a16:colId xmlns:a16="http://schemas.microsoft.com/office/drawing/2014/main" val="20003"/>
                    </a:ext>
                  </a:extLst>
                </a:gridCol>
              </a:tblGrid>
              <a:tr h="685800">
                <a:tc>
                  <a:txBody>
                    <a:bodyPr/>
                    <a:lstStyle/>
                    <a:p>
                      <a:r>
                        <a:rPr lang="en-US" dirty="0"/>
                        <a:t>Reformatory Work</a:t>
                      </a:r>
                    </a:p>
                  </a:txBody>
                  <a:tcPr anchor="ctr"/>
                </a:tc>
                <a:tc>
                  <a:txBody>
                    <a:bodyPr/>
                    <a:lstStyle/>
                    <a:p>
                      <a:pPr algn="ctr"/>
                      <a:r>
                        <a:rPr lang="en-US" dirty="0"/>
                        <a:t>Nehemiah/Ezra’s History</a:t>
                      </a:r>
                    </a:p>
                  </a:txBody>
                  <a:tcPr anchor="ctr"/>
                </a:tc>
                <a:tc>
                  <a:txBody>
                    <a:bodyPr/>
                    <a:lstStyle/>
                    <a:p>
                      <a:pPr algn="ctr"/>
                      <a:r>
                        <a:rPr lang="en-US" dirty="0"/>
                        <a:t>Disciples History</a:t>
                      </a:r>
                    </a:p>
                  </a:txBody>
                  <a:tcPr anchor="ctr"/>
                </a:tc>
                <a:tc>
                  <a:txBody>
                    <a:bodyPr/>
                    <a:lstStyle/>
                    <a:p>
                      <a:pPr algn="ctr"/>
                      <a:r>
                        <a:rPr lang="en-US" dirty="0"/>
                        <a:t>144,000’s History</a:t>
                      </a:r>
                    </a:p>
                  </a:txBody>
                  <a:tcPr anchor="ctr"/>
                </a:tc>
                <a:extLst>
                  <a:ext uri="{0D108BD9-81ED-4DB2-BD59-A6C34878D82A}">
                    <a16:rowId xmlns:a16="http://schemas.microsoft.com/office/drawing/2014/main" val="10000"/>
                  </a:ext>
                </a:extLst>
              </a:tr>
              <a:tr h="685800">
                <a:tc>
                  <a:txBody>
                    <a:bodyPr/>
                    <a:lstStyle/>
                    <a:p>
                      <a:r>
                        <a:rPr lang="en-US" dirty="0">
                          <a:solidFill>
                            <a:schemeClr val="bg1"/>
                          </a:solidFill>
                        </a:rPr>
                        <a:t>Rebuilding Streets/Walls</a:t>
                      </a:r>
                    </a:p>
                  </a:txBody>
                  <a:tcPr anchor="ctr"/>
                </a:tc>
                <a:tc>
                  <a:txBody>
                    <a:bodyPr/>
                    <a:lstStyle/>
                    <a:p>
                      <a:pPr algn="ctr"/>
                      <a:r>
                        <a:rPr lang="en-US" sz="1600" dirty="0"/>
                        <a:t>Nehemiah 6:15;</a:t>
                      </a:r>
                      <a:r>
                        <a:rPr lang="en-US" sz="1600" baseline="0" dirty="0"/>
                        <a:t> 7:1; 1SM 235.1</a:t>
                      </a:r>
                      <a:endParaRPr lang="en-US" sz="1600" dirty="0"/>
                    </a:p>
                  </a:txBody>
                  <a:tcPr anchor="ctr"/>
                </a:tc>
                <a:tc>
                  <a:txBody>
                    <a:bodyPr/>
                    <a:lstStyle/>
                    <a:p>
                      <a:pPr algn="ctr"/>
                      <a:r>
                        <a:rPr lang="en-US" sz="1600" dirty="0"/>
                        <a:t>Luke</a:t>
                      </a:r>
                      <a:r>
                        <a:rPr lang="en-US" sz="1600" baseline="0" dirty="0"/>
                        <a:t> 3:3-18;</a:t>
                      </a:r>
                      <a:endParaRPr lang="en-US" sz="1600" dirty="0"/>
                    </a:p>
                  </a:txBody>
                  <a:tcPr anchor="ctr"/>
                </a:tc>
                <a:tc>
                  <a:txBody>
                    <a:bodyPr/>
                    <a:lstStyle/>
                    <a:p>
                      <a:pPr algn="ctr"/>
                      <a:r>
                        <a:rPr lang="en-US" sz="1600" dirty="0"/>
                        <a:t>Isa 58:12-14; 61:4; </a:t>
                      </a:r>
                      <a:r>
                        <a:rPr lang="en-US" sz="1600" dirty="0" err="1"/>
                        <a:t>Jer</a:t>
                      </a:r>
                      <a:r>
                        <a:rPr lang="en-US" sz="1600" dirty="0"/>
                        <a:t> 6:16,</a:t>
                      </a:r>
                      <a:r>
                        <a:rPr lang="en-US" sz="1600" baseline="0" dirty="0"/>
                        <a:t> 17</a:t>
                      </a:r>
                      <a:endParaRPr lang="en-US" sz="1600" dirty="0"/>
                    </a:p>
                  </a:txBody>
                  <a:tcPr anchor="ctr"/>
                </a:tc>
                <a:extLst>
                  <a:ext uri="{0D108BD9-81ED-4DB2-BD59-A6C34878D82A}">
                    <a16:rowId xmlns:a16="http://schemas.microsoft.com/office/drawing/2014/main" val="10001"/>
                  </a:ext>
                </a:extLst>
              </a:tr>
              <a:tr h="685800">
                <a:tc>
                  <a:txBody>
                    <a:bodyPr/>
                    <a:lstStyle/>
                    <a:p>
                      <a:r>
                        <a:rPr lang="en-US" dirty="0">
                          <a:solidFill>
                            <a:schemeClr val="bg1"/>
                          </a:solidFill>
                        </a:rPr>
                        <a:t>Coming Together/Unity</a:t>
                      </a:r>
                    </a:p>
                  </a:txBody>
                  <a:tcPr anchor="ctr"/>
                </a:tc>
                <a:tc>
                  <a:txBody>
                    <a:bodyPr/>
                    <a:lstStyle/>
                    <a:p>
                      <a:pPr algn="ctr"/>
                      <a:r>
                        <a:rPr lang="en-US" sz="1600" dirty="0"/>
                        <a:t>Nehemiah 8:1-3</a:t>
                      </a:r>
                    </a:p>
                  </a:txBody>
                  <a:tcPr anchor="ctr"/>
                </a:tc>
                <a:tc>
                  <a:txBody>
                    <a:bodyPr/>
                    <a:lstStyle/>
                    <a:p>
                      <a:pPr algn="ctr"/>
                      <a:r>
                        <a:rPr lang="en-US" sz="1600" dirty="0"/>
                        <a:t>Acts 2:1</a:t>
                      </a:r>
                    </a:p>
                  </a:txBody>
                  <a:tcPr anchor="ctr"/>
                </a:tc>
                <a:tc>
                  <a:txBody>
                    <a:bodyPr/>
                    <a:lstStyle/>
                    <a:p>
                      <a:pPr algn="ctr"/>
                      <a:r>
                        <a:rPr lang="en-US" sz="1600" dirty="0"/>
                        <a:t>Ezekiel 37:1-10, 15-22; Heb 12:22-24</a:t>
                      </a:r>
                    </a:p>
                  </a:txBody>
                  <a:tcPr anchor="ctr"/>
                </a:tc>
                <a:extLst>
                  <a:ext uri="{0D108BD9-81ED-4DB2-BD59-A6C34878D82A}">
                    <a16:rowId xmlns:a16="http://schemas.microsoft.com/office/drawing/2014/main" val="10002"/>
                  </a:ext>
                </a:extLst>
              </a:tr>
              <a:tr h="685800">
                <a:tc>
                  <a:txBody>
                    <a:bodyPr/>
                    <a:lstStyle/>
                    <a:p>
                      <a:r>
                        <a:rPr lang="en-US" dirty="0">
                          <a:solidFill>
                            <a:schemeClr val="bg1"/>
                          </a:solidFill>
                        </a:rPr>
                        <a:t>Establish the</a:t>
                      </a:r>
                      <a:r>
                        <a:rPr lang="en-US" baseline="0" dirty="0">
                          <a:solidFill>
                            <a:schemeClr val="bg1"/>
                          </a:solidFill>
                        </a:rPr>
                        <a:t> Commandments</a:t>
                      </a:r>
                      <a:endParaRPr lang="en-US" dirty="0">
                        <a:solidFill>
                          <a:schemeClr val="bg1"/>
                        </a:solidFill>
                      </a:endParaRPr>
                    </a:p>
                  </a:txBody>
                  <a:tcPr anchor="ctr"/>
                </a:tc>
                <a:tc>
                  <a:txBody>
                    <a:bodyPr/>
                    <a:lstStyle/>
                    <a:p>
                      <a:pPr algn="ctr"/>
                      <a:r>
                        <a:rPr lang="en-US" sz="1600" dirty="0"/>
                        <a:t>Ezra 7:10; Nehemiah 8:2-18</a:t>
                      </a:r>
                    </a:p>
                  </a:txBody>
                  <a:tcPr anchor="ctr"/>
                </a:tc>
                <a:tc>
                  <a:txBody>
                    <a:bodyPr/>
                    <a:lstStyle/>
                    <a:p>
                      <a:pPr algn="ctr"/>
                      <a:r>
                        <a:rPr lang="en-US" sz="1600" dirty="0"/>
                        <a:t>Matt 5:17-7:27</a:t>
                      </a:r>
                    </a:p>
                  </a:txBody>
                  <a:tcPr anchor="ctr"/>
                </a:tc>
                <a:tc>
                  <a:txBody>
                    <a:bodyPr/>
                    <a:lstStyle/>
                    <a:p>
                      <a:pPr algn="ctr"/>
                      <a:r>
                        <a:rPr lang="en-US" sz="1600" dirty="0"/>
                        <a:t>Rev</a:t>
                      </a:r>
                      <a:r>
                        <a:rPr lang="en-US" sz="1600" baseline="0" dirty="0"/>
                        <a:t> 12:17; 14:12</a:t>
                      </a:r>
                      <a:endParaRPr lang="en-US" sz="1600" dirty="0"/>
                    </a:p>
                  </a:txBody>
                  <a:tcPr anchor="ctr"/>
                </a:tc>
                <a:extLst>
                  <a:ext uri="{0D108BD9-81ED-4DB2-BD59-A6C34878D82A}">
                    <a16:rowId xmlns:a16="http://schemas.microsoft.com/office/drawing/2014/main" val="10003"/>
                  </a:ext>
                </a:extLst>
              </a:tr>
              <a:tr h="685800">
                <a:tc>
                  <a:txBody>
                    <a:bodyPr/>
                    <a:lstStyle/>
                    <a:p>
                      <a:r>
                        <a:rPr lang="en-US" dirty="0">
                          <a:solidFill>
                            <a:schemeClr val="bg1"/>
                          </a:solidFill>
                        </a:rPr>
                        <a:t>A Number/Count is Made</a:t>
                      </a:r>
                    </a:p>
                  </a:txBody>
                  <a:tcPr anchor="ctr"/>
                </a:tc>
                <a:tc>
                  <a:txBody>
                    <a:bodyPr/>
                    <a:lstStyle/>
                    <a:p>
                      <a:pPr algn="ctr"/>
                      <a:r>
                        <a:rPr lang="en-US" sz="1600" dirty="0"/>
                        <a:t>Nehemiah 7:5-73</a:t>
                      </a:r>
                    </a:p>
                  </a:txBody>
                  <a:tcPr anchor="ctr"/>
                </a:tc>
                <a:tc>
                  <a:txBody>
                    <a:bodyPr/>
                    <a:lstStyle/>
                    <a:p>
                      <a:pPr algn="ctr"/>
                      <a:r>
                        <a:rPr lang="en-US" sz="1600" dirty="0"/>
                        <a:t>Acts 1:13-15; 3SP 265.1</a:t>
                      </a:r>
                    </a:p>
                  </a:txBody>
                  <a:tcPr anchor="ctr"/>
                </a:tc>
                <a:tc>
                  <a:txBody>
                    <a:bodyPr/>
                    <a:lstStyle/>
                    <a:p>
                      <a:pPr algn="ctr"/>
                      <a:r>
                        <a:rPr lang="en-US" sz="1600" dirty="0"/>
                        <a:t>Rev</a:t>
                      </a:r>
                      <a:r>
                        <a:rPr lang="en-US" sz="1600" baseline="0" dirty="0"/>
                        <a:t> 7:4-9; Mal 3:16, 17; </a:t>
                      </a:r>
                      <a:endParaRPr lang="en-US" sz="1600" dirty="0"/>
                    </a:p>
                  </a:txBody>
                  <a:tcPr anchor="ctr"/>
                </a:tc>
                <a:extLst>
                  <a:ext uri="{0D108BD9-81ED-4DB2-BD59-A6C34878D82A}">
                    <a16:rowId xmlns:a16="http://schemas.microsoft.com/office/drawing/2014/main" val="10004"/>
                  </a:ext>
                </a:extLst>
              </a:tr>
              <a:tr h="685800">
                <a:tc>
                  <a:txBody>
                    <a:bodyPr/>
                    <a:lstStyle/>
                    <a:p>
                      <a:r>
                        <a:rPr lang="en-US" dirty="0">
                          <a:solidFill>
                            <a:schemeClr val="bg1"/>
                          </a:solidFill>
                        </a:rPr>
                        <a:t>Entering into Covenant</a:t>
                      </a:r>
                    </a:p>
                  </a:txBody>
                  <a:tcPr anchor="ctr"/>
                </a:tc>
                <a:tc>
                  <a:txBody>
                    <a:bodyPr/>
                    <a:lstStyle/>
                    <a:p>
                      <a:pPr algn="ctr"/>
                      <a:r>
                        <a:rPr lang="en-US" sz="1600" dirty="0"/>
                        <a:t>Nehemiah 9:38-10:1</a:t>
                      </a:r>
                    </a:p>
                  </a:txBody>
                  <a:tcPr anchor="ctr"/>
                </a:tc>
                <a:tc>
                  <a:txBody>
                    <a:bodyPr/>
                    <a:lstStyle/>
                    <a:p>
                      <a:pPr algn="ctr"/>
                      <a:r>
                        <a:rPr lang="en-US" sz="1600" dirty="0"/>
                        <a:t>John 13:3-10;</a:t>
                      </a:r>
                      <a:r>
                        <a:rPr lang="en-US" sz="1600" baseline="0" dirty="0"/>
                        <a:t> Matt 26:28, 29</a:t>
                      </a:r>
                      <a:endParaRPr lang="en-US" sz="1600" dirty="0"/>
                    </a:p>
                  </a:txBody>
                  <a:tcPr anchor="ctr"/>
                </a:tc>
                <a:tc>
                  <a:txBody>
                    <a:bodyPr/>
                    <a:lstStyle/>
                    <a:p>
                      <a:pPr algn="ctr"/>
                      <a:r>
                        <a:rPr lang="en-US" sz="1600" dirty="0"/>
                        <a:t>Rev 3:18-20; Mal 3:3, 4; Heb 8:8-10;</a:t>
                      </a:r>
                      <a:r>
                        <a:rPr lang="en-US" sz="1600" baseline="0" dirty="0"/>
                        <a:t> 2 </a:t>
                      </a:r>
                      <a:r>
                        <a:rPr lang="en-US" sz="1600" baseline="0" dirty="0" err="1"/>
                        <a:t>Cor</a:t>
                      </a:r>
                      <a:r>
                        <a:rPr lang="en-US" sz="1600" baseline="0" dirty="0"/>
                        <a:t> 3:3</a:t>
                      </a:r>
                      <a:endParaRPr lang="en-US" sz="1600" dirty="0"/>
                    </a:p>
                  </a:txBody>
                  <a:tcPr anchor="ctr"/>
                </a:tc>
                <a:extLst>
                  <a:ext uri="{0D108BD9-81ED-4DB2-BD59-A6C34878D82A}">
                    <a16:rowId xmlns:a16="http://schemas.microsoft.com/office/drawing/2014/main" val="10005"/>
                  </a:ext>
                </a:extLst>
              </a:tr>
              <a:tr h="685800">
                <a:tc>
                  <a:txBody>
                    <a:bodyPr/>
                    <a:lstStyle/>
                    <a:p>
                      <a:r>
                        <a:rPr lang="en-US" dirty="0">
                          <a:solidFill>
                            <a:schemeClr val="bg1"/>
                          </a:solidFill>
                        </a:rPr>
                        <a:t>A Sealing Occurs</a:t>
                      </a:r>
                    </a:p>
                  </a:txBody>
                  <a:tcPr anchor="ctr"/>
                </a:tc>
                <a:tc>
                  <a:txBody>
                    <a:bodyPr/>
                    <a:lstStyle/>
                    <a:p>
                      <a:pPr algn="ctr"/>
                      <a:r>
                        <a:rPr lang="en-US" sz="1600" dirty="0"/>
                        <a:t>Nehemiah 9:38-10:39</a:t>
                      </a:r>
                    </a:p>
                  </a:txBody>
                  <a:tcPr anchor="ctr"/>
                </a:tc>
                <a:tc>
                  <a:txBody>
                    <a:bodyPr/>
                    <a:lstStyle/>
                    <a:p>
                      <a:pPr algn="ctr"/>
                      <a:r>
                        <a:rPr lang="en-US" sz="1600" dirty="0"/>
                        <a:t>Acts 2:4</a:t>
                      </a:r>
                    </a:p>
                  </a:txBody>
                  <a:tcPr anchor="ctr"/>
                </a:tc>
                <a:tc>
                  <a:txBody>
                    <a:bodyPr/>
                    <a:lstStyle/>
                    <a:p>
                      <a:pPr algn="ctr"/>
                      <a:r>
                        <a:rPr lang="en-US" sz="1600" dirty="0"/>
                        <a:t>Rev 7:1-8; 14:1; Eph</a:t>
                      </a:r>
                      <a:r>
                        <a:rPr lang="en-US" sz="1600" baseline="0" dirty="0"/>
                        <a:t> 4:30</a:t>
                      </a:r>
                      <a:endParaRPr lang="en-US" sz="1600" dirty="0"/>
                    </a:p>
                  </a:txBody>
                  <a:tcPr anchor="ctr"/>
                </a:tc>
                <a:extLst>
                  <a:ext uri="{0D108BD9-81ED-4DB2-BD59-A6C34878D82A}">
                    <a16:rowId xmlns:a16="http://schemas.microsoft.com/office/drawing/2014/main" val="10006"/>
                  </a:ext>
                </a:extLst>
              </a:tr>
            </a:tbl>
          </a:graphicData>
        </a:graphic>
      </p:graphicFrame>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t>Seventh-day Adventism’s “7-Weeks”</a:t>
            </a:r>
          </a:p>
        </p:txBody>
      </p:sp>
      <p:sp>
        <p:nvSpPr>
          <p:cNvPr id="44" name="TextBox 43"/>
          <p:cNvSpPr txBox="1"/>
          <p:nvPr/>
        </p:nvSpPr>
        <p:spPr>
          <a:xfrm>
            <a:off x="228600" y="2369403"/>
            <a:ext cx="2362200" cy="830997"/>
          </a:xfrm>
          <a:prstGeom prst="rect">
            <a:avLst/>
          </a:prstGeom>
          <a:noFill/>
        </p:spPr>
        <p:txBody>
          <a:bodyPr wrap="square" rtlCol="0">
            <a:spAutoFit/>
          </a:bodyPr>
          <a:lstStyle/>
          <a:p>
            <a:r>
              <a:rPr lang="en-US" sz="2400" b="1" dirty="0">
                <a:solidFill>
                  <a:srgbClr val="FFFF00"/>
                </a:solidFill>
              </a:rPr>
              <a:t>Start of Adventism</a:t>
            </a:r>
          </a:p>
        </p:txBody>
      </p:sp>
      <p:cxnSp>
        <p:nvCxnSpPr>
          <p:cNvPr id="45" name="Straight Connector 44"/>
          <p:cNvCxnSpPr/>
          <p:nvPr/>
        </p:nvCxnSpPr>
        <p:spPr>
          <a:xfrm>
            <a:off x="2934516" y="3112532"/>
            <a:ext cx="0" cy="304800"/>
          </a:xfrm>
          <a:prstGeom prst="line">
            <a:avLst/>
          </a:prstGeom>
          <a:ln w="254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a:off x="4343404" y="2913928"/>
            <a:ext cx="0" cy="381000"/>
          </a:xfrm>
          <a:prstGeom prst="line">
            <a:avLst/>
          </a:prstGeom>
          <a:ln w="25400">
            <a:solidFill>
              <a:srgbClr val="FFFF00"/>
            </a:solidFill>
          </a:ln>
        </p:spPr>
        <p:style>
          <a:lnRef idx="1">
            <a:schemeClr val="accent1"/>
          </a:lnRef>
          <a:fillRef idx="0">
            <a:schemeClr val="accent1"/>
          </a:fillRef>
          <a:effectRef idx="0">
            <a:schemeClr val="accent1"/>
          </a:effectRef>
          <a:fontRef idx="minor">
            <a:schemeClr val="tx1"/>
          </a:fontRef>
        </p:style>
      </p:cxnSp>
      <p:sp>
        <p:nvSpPr>
          <p:cNvPr id="47" name="TextBox 46"/>
          <p:cNvSpPr txBox="1"/>
          <p:nvPr/>
        </p:nvSpPr>
        <p:spPr>
          <a:xfrm>
            <a:off x="2209800" y="2498467"/>
            <a:ext cx="1676400" cy="461665"/>
          </a:xfrm>
          <a:prstGeom prst="rect">
            <a:avLst/>
          </a:prstGeom>
          <a:noFill/>
        </p:spPr>
        <p:txBody>
          <a:bodyPr wrap="square" rtlCol="0">
            <a:spAutoFit/>
          </a:bodyPr>
          <a:lstStyle/>
          <a:p>
            <a:r>
              <a:rPr lang="en-US" sz="2400" b="1" dirty="0">
                <a:effectLst>
                  <a:outerShdw blurRad="38100" dist="38100" dir="2700000" algn="tl">
                    <a:srgbClr val="000000">
                      <a:alpha val="43137"/>
                    </a:srgbClr>
                  </a:outerShdw>
                </a:effectLst>
              </a:rPr>
              <a:t>AD1844</a:t>
            </a:r>
          </a:p>
        </p:txBody>
      </p:sp>
      <p:cxnSp>
        <p:nvCxnSpPr>
          <p:cNvPr id="53" name="Straight Connector 52"/>
          <p:cNvCxnSpPr/>
          <p:nvPr/>
        </p:nvCxnSpPr>
        <p:spPr>
          <a:xfrm>
            <a:off x="2953158" y="2274332"/>
            <a:ext cx="2002536" cy="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a:off x="2953158" y="2262664"/>
            <a:ext cx="0" cy="22860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a:off x="2934516" y="3270766"/>
            <a:ext cx="2002536" cy="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sp>
        <p:nvSpPr>
          <p:cNvPr id="62" name="TextBox 61"/>
          <p:cNvSpPr txBox="1"/>
          <p:nvPr/>
        </p:nvSpPr>
        <p:spPr>
          <a:xfrm>
            <a:off x="3029358" y="3341132"/>
            <a:ext cx="1219200" cy="646331"/>
          </a:xfrm>
          <a:prstGeom prst="rect">
            <a:avLst/>
          </a:prstGeom>
          <a:noFill/>
        </p:spPr>
        <p:txBody>
          <a:bodyPr wrap="square" rtlCol="0">
            <a:spAutoFit/>
          </a:bodyPr>
          <a:lstStyle/>
          <a:p>
            <a:pPr algn="ctr"/>
            <a:r>
              <a:rPr lang="en-US" dirty="0"/>
              <a:t>A Time of Rebuilding</a:t>
            </a:r>
          </a:p>
        </p:txBody>
      </p:sp>
      <p:sp>
        <p:nvSpPr>
          <p:cNvPr id="41" name="TextBox 40"/>
          <p:cNvSpPr txBox="1"/>
          <p:nvPr/>
        </p:nvSpPr>
        <p:spPr>
          <a:xfrm>
            <a:off x="2267358" y="2807732"/>
            <a:ext cx="2209800" cy="369332"/>
          </a:xfrm>
          <a:prstGeom prst="rect">
            <a:avLst/>
          </a:prstGeom>
          <a:noFill/>
        </p:spPr>
        <p:txBody>
          <a:bodyPr wrap="square" rtlCol="0">
            <a:spAutoFit/>
          </a:bodyPr>
          <a:lstStyle/>
          <a:p>
            <a:pPr algn="ctr"/>
            <a:r>
              <a:rPr lang="en-US" i="1" dirty="0">
                <a:solidFill>
                  <a:srgbClr val="FFC000"/>
                </a:solidFill>
              </a:rPr>
              <a:t>“time is no more…”</a:t>
            </a:r>
          </a:p>
        </p:txBody>
      </p:sp>
      <p:sp>
        <p:nvSpPr>
          <p:cNvPr id="50" name="TextBox 49"/>
          <p:cNvSpPr txBox="1"/>
          <p:nvPr/>
        </p:nvSpPr>
        <p:spPr>
          <a:xfrm>
            <a:off x="2057400" y="1828800"/>
            <a:ext cx="1828800" cy="369332"/>
          </a:xfrm>
          <a:prstGeom prst="rect">
            <a:avLst/>
          </a:prstGeom>
          <a:noFill/>
        </p:spPr>
        <p:txBody>
          <a:bodyPr wrap="square" rtlCol="0">
            <a:spAutoFit/>
          </a:bodyPr>
          <a:lstStyle/>
          <a:p>
            <a:pPr algn="ctr"/>
            <a:r>
              <a:rPr lang="en-US" dirty="0"/>
              <a:t>3</a:t>
            </a:r>
            <a:r>
              <a:rPr lang="en-US" baseline="30000" dirty="0"/>
              <a:t>rd</a:t>
            </a:r>
            <a:r>
              <a:rPr lang="en-US" dirty="0"/>
              <a:t> Angel Arrives</a:t>
            </a:r>
          </a:p>
        </p:txBody>
      </p:sp>
      <p:sp>
        <p:nvSpPr>
          <p:cNvPr id="75" name="TextBox 74"/>
          <p:cNvSpPr txBox="1"/>
          <p:nvPr/>
        </p:nvSpPr>
        <p:spPr>
          <a:xfrm>
            <a:off x="5181600" y="2133600"/>
            <a:ext cx="3810000" cy="1815882"/>
          </a:xfrm>
          <a:prstGeom prst="rect">
            <a:avLst/>
          </a:prstGeom>
          <a:noFill/>
        </p:spPr>
        <p:txBody>
          <a:bodyPr wrap="square" rtlCol="0">
            <a:spAutoFit/>
          </a:bodyPr>
          <a:lstStyle/>
          <a:p>
            <a:pPr>
              <a:buFont typeface="Arial" pitchFamily="34" charset="0"/>
              <a:buChar char="•"/>
            </a:pPr>
            <a:r>
              <a:rPr lang="en-US" sz="1600" dirty="0"/>
              <a:t> Understand unconscious state of the dead</a:t>
            </a:r>
          </a:p>
          <a:p>
            <a:pPr>
              <a:buFont typeface="Arial" pitchFamily="34" charset="0"/>
              <a:buChar char="•"/>
            </a:pPr>
            <a:r>
              <a:rPr lang="en-US" sz="1600" dirty="0"/>
              <a:t> Understand the Sanctuary doctrine</a:t>
            </a:r>
          </a:p>
          <a:p>
            <a:pPr>
              <a:buFont typeface="Arial" pitchFamily="34" charset="0"/>
              <a:buChar char="•"/>
            </a:pPr>
            <a:r>
              <a:rPr lang="en-US" sz="1600" dirty="0"/>
              <a:t> Understand Righteousness by Faith</a:t>
            </a:r>
          </a:p>
          <a:p>
            <a:pPr>
              <a:buFont typeface="Arial" pitchFamily="34" charset="0"/>
              <a:buChar char="•"/>
            </a:pPr>
            <a:r>
              <a:rPr lang="en-US" sz="1600" dirty="0"/>
              <a:t> Understand health reform</a:t>
            </a:r>
          </a:p>
          <a:p>
            <a:pPr>
              <a:buFont typeface="Arial" pitchFamily="34" charset="0"/>
              <a:buChar char="•"/>
            </a:pPr>
            <a:r>
              <a:rPr lang="en-US" sz="1600" dirty="0"/>
              <a:t> Re-establish the Sabbath commandment</a:t>
            </a:r>
          </a:p>
          <a:p>
            <a:pPr>
              <a:buFont typeface="Arial" pitchFamily="34" charset="0"/>
              <a:buChar char="•"/>
            </a:pPr>
            <a:r>
              <a:rPr lang="en-US" sz="1600" dirty="0"/>
              <a:t> Understand the 3</a:t>
            </a:r>
            <a:r>
              <a:rPr lang="en-US" sz="1600" baseline="30000" dirty="0"/>
              <a:t>rd</a:t>
            </a:r>
            <a:r>
              <a:rPr lang="en-US" sz="1600" dirty="0"/>
              <a:t> Angel’s Message</a:t>
            </a:r>
          </a:p>
        </p:txBody>
      </p:sp>
      <p:cxnSp>
        <p:nvCxnSpPr>
          <p:cNvPr id="78" name="Straight Connector 77"/>
          <p:cNvCxnSpPr/>
          <p:nvPr/>
        </p:nvCxnSpPr>
        <p:spPr>
          <a:xfrm>
            <a:off x="2971800" y="3270766"/>
            <a:ext cx="1371600" cy="0"/>
          </a:xfrm>
          <a:prstGeom prst="line">
            <a:avLst/>
          </a:prstGeom>
          <a:ln w="31750">
            <a:solidFill>
              <a:srgbClr val="FFFF00"/>
            </a:solidFill>
          </a:ln>
        </p:spPr>
        <p:style>
          <a:lnRef idx="1">
            <a:schemeClr val="accent1"/>
          </a:lnRef>
          <a:fillRef idx="0">
            <a:schemeClr val="accent1"/>
          </a:fillRef>
          <a:effectRef idx="0">
            <a:schemeClr val="accent1"/>
          </a:effectRef>
          <a:fontRef idx="minor">
            <a:schemeClr val="tx1"/>
          </a:fontRef>
        </p:style>
      </p:cxnSp>
      <p:sp>
        <p:nvSpPr>
          <p:cNvPr id="80" name="TextBox 79"/>
          <p:cNvSpPr txBox="1"/>
          <p:nvPr/>
        </p:nvSpPr>
        <p:spPr>
          <a:xfrm>
            <a:off x="228600" y="4655403"/>
            <a:ext cx="2362200" cy="830997"/>
          </a:xfrm>
          <a:prstGeom prst="rect">
            <a:avLst/>
          </a:prstGeom>
          <a:noFill/>
        </p:spPr>
        <p:txBody>
          <a:bodyPr wrap="square" rtlCol="0">
            <a:spAutoFit/>
          </a:bodyPr>
          <a:lstStyle/>
          <a:p>
            <a:r>
              <a:rPr lang="en-US" sz="2400" b="1" dirty="0">
                <a:solidFill>
                  <a:srgbClr val="FFFF00"/>
                </a:solidFill>
              </a:rPr>
              <a:t>End of Adventism</a:t>
            </a:r>
          </a:p>
        </p:txBody>
      </p:sp>
      <p:cxnSp>
        <p:nvCxnSpPr>
          <p:cNvPr id="81" name="Straight Connector 80"/>
          <p:cNvCxnSpPr/>
          <p:nvPr/>
        </p:nvCxnSpPr>
        <p:spPr>
          <a:xfrm>
            <a:off x="2934516" y="5398532"/>
            <a:ext cx="0" cy="304800"/>
          </a:xfrm>
          <a:prstGeom prst="line">
            <a:avLst/>
          </a:prstGeom>
          <a:ln w="254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82" name="Straight Connector 81"/>
          <p:cNvCxnSpPr/>
          <p:nvPr/>
        </p:nvCxnSpPr>
        <p:spPr>
          <a:xfrm>
            <a:off x="4343404" y="5199928"/>
            <a:ext cx="0" cy="381000"/>
          </a:xfrm>
          <a:prstGeom prst="line">
            <a:avLst/>
          </a:prstGeom>
          <a:ln w="25400">
            <a:solidFill>
              <a:srgbClr val="FFFF00"/>
            </a:solidFill>
          </a:ln>
        </p:spPr>
        <p:style>
          <a:lnRef idx="1">
            <a:schemeClr val="accent1"/>
          </a:lnRef>
          <a:fillRef idx="0">
            <a:schemeClr val="accent1"/>
          </a:fillRef>
          <a:effectRef idx="0">
            <a:schemeClr val="accent1"/>
          </a:effectRef>
          <a:fontRef idx="minor">
            <a:schemeClr val="tx1"/>
          </a:fontRef>
        </p:style>
      </p:cxnSp>
      <p:sp>
        <p:nvSpPr>
          <p:cNvPr id="83" name="TextBox 82"/>
          <p:cNvSpPr txBox="1"/>
          <p:nvPr/>
        </p:nvSpPr>
        <p:spPr>
          <a:xfrm>
            <a:off x="2209800" y="4784467"/>
            <a:ext cx="1276758" cy="461665"/>
          </a:xfrm>
          <a:prstGeom prst="rect">
            <a:avLst/>
          </a:prstGeom>
          <a:noFill/>
        </p:spPr>
        <p:txBody>
          <a:bodyPr wrap="square" rtlCol="0">
            <a:spAutoFit/>
          </a:bodyPr>
          <a:lstStyle/>
          <a:p>
            <a:r>
              <a:rPr lang="en-US" sz="2400" b="1" dirty="0">
                <a:effectLst>
                  <a:outerShdw blurRad="38100" dist="38100" dir="2700000" algn="tl">
                    <a:srgbClr val="000000">
                      <a:alpha val="43137"/>
                    </a:srgbClr>
                  </a:outerShdw>
                </a:effectLst>
              </a:rPr>
              <a:t>AD1989</a:t>
            </a:r>
          </a:p>
        </p:txBody>
      </p:sp>
      <p:cxnSp>
        <p:nvCxnSpPr>
          <p:cNvPr id="84" name="Straight Connector 83"/>
          <p:cNvCxnSpPr/>
          <p:nvPr/>
        </p:nvCxnSpPr>
        <p:spPr>
          <a:xfrm>
            <a:off x="2953158" y="4560332"/>
            <a:ext cx="2002536" cy="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5" name="Straight Connector 84"/>
          <p:cNvCxnSpPr/>
          <p:nvPr/>
        </p:nvCxnSpPr>
        <p:spPr>
          <a:xfrm>
            <a:off x="2953158" y="4548664"/>
            <a:ext cx="0" cy="22860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6" name="Straight Connector 85"/>
          <p:cNvCxnSpPr/>
          <p:nvPr/>
        </p:nvCxnSpPr>
        <p:spPr>
          <a:xfrm>
            <a:off x="2934516" y="5556766"/>
            <a:ext cx="2002536" cy="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sp>
        <p:nvSpPr>
          <p:cNvPr id="87" name="TextBox 86"/>
          <p:cNvSpPr txBox="1"/>
          <p:nvPr/>
        </p:nvSpPr>
        <p:spPr>
          <a:xfrm>
            <a:off x="3029358" y="5627132"/>
            <a:ext cx="1219200" cy="646331"/>
          </a:xfrm>
          <a:prstGeom prst="rect">
            <a:avLst/>
          </a:prstGeom>
          <a:noFill/>
        </p:spPr>
        <p:txBody>
          <a:bodyPr wrap="square" rtlCol="0">
            <a:spAutoFit/>
          </a:bodyPr>
          <a:lstStyle/>
          <a:p>
            <a:pPr algn="ctr"/>
            <a:r>
              <a:rPr lang="en-US" dirty="0"/>
              <a:t>A Time of Rebuilding</a:t>
            </a:r>
          </a:p>
        </p:txBody>
      </p:sp>
      <p:sp>
        <p:nvSpPr>
          <p:cNvPr id="88" name="TextBox 87"/>
          <p:cNvSpPr txBox="1"/>
          <p:nvPr/>
        </p:nvSpPr>
        <p:spPr>
          <a:xfrm>
            <a:off x="2267358" y="5093732"/>
            <a:ext cx="2209800" cy="369332"/>
          </a:xfrm>
          <a:prstGeom prst="rect">
            <a:avLst/>
          </a:prstGeom>
          <a:noFill/>
        </p:spPr>
        <p:txBody>
          <a:bodyPr wrap="square" rtlCol="0">
            <a:spAutoFit/>
          </a:bodyPr>
          <a:lstStyle/>
          <a:p>
            <a:pPr algn="ctr"/>
            <a:r>
              <a:rPr lang="en-US" i="1" dirty="0">
                <a:solidFill>
                  <a:srgbClr val="FFC000"/>
                </a:solidFill>
              </a:rPr>
              <a:t>“time is no more…”</a:t>
            </a:r>
          </a:p>
        </p:txBody>
      </p:sp>
      <p:sp>
        <p:nvSpPr>
          <p:cNvPr id="90" name="TextBox 89"/>
          <p:cNvSpPr txBox="1"/>
          <p:nvPr/>
        </p:nvSpPr>
        <p:spPr>
          <a:xfrm>
            <a:off x="5181600" y="4267200"/>
            <a:ext cx="3810000" cy="2554545"/>
          </a:xfrm>
          <a:prstGeom prst="rect">
            <a:avLst/>
          </a:prstGeom>
          <a:noFill/>
        </p:spPr>
        <p:txBody>
          <a:bodyPr wrap="square" rtlCol="0">
            <a:spAutoFit/>
          </a:bodyPr>
          <a:lstStyle/>
          <a:p>
            <a:pPr>
              <a:buFont typeface="Arial" pitchFamily="34" charset="0"/>
              <a:buChar char="•"/>
            </a:pPr>
            <a:r>
              <a:rPr lang="en-US" sz="1600" dirty="0"/>
              <a:t> Embrace messages of 1843 and 1850 charts including 2520 and “the daily”</a:t>
            </a:r>
          </a:p>
          <a:p>
            <a:pPr>
              <a:buFont typeface="Arial" pitchFamily="34" charset="0"/>
              <a:buChar char="•"/>
            </a:pPr>
            <a:r>
              <a:rPr lang="en-US" sz="1600" dirty="0"/>
              <a:t> Understand the starting links in the chains of truth given by the Lord</a:t>
            </a:r>
          </a:p>
          <a:p>
            <a:pPr>
              <a:buFont typeface="Arial" pitchFamily="34" charset="0"/>
              <a:buChar char="•"/>
            </a:pPr>
            <a:r>
              <a:rPr lang="en-US" sz="1600" dirty="0"/>
              <a:t> Understand the role of Islam in last day events</a:t>
            </a:r>
          </a:p>
          <a:p>
            <a:pPr>
              <a:buFont typeface="Arial" pitchFamily="34" charset="0"/>
              <a:buChar char="•"/>
            </a:pPr>
            <a:r>
              <a:rPr lang="en-US" sz="1600" dirty="0"/>
              <a:t>  Embrace the Bible and the Spirit of Prophecy as </a:t>
            </a:r>
            <a:r>
              <a:rPr lang="en-US" sz="1600" i="1" dirty="0"/>
              <a:t>Guides of Adventism’s Youth</a:t>
            </a:r>
          </a:p>
          <a:p>
            <a:pPr>
              <a:buFont typeface="Arial" pitchFamily="34" charset="0"/>
              <a:buChar char="•"/>
            </a:pPr>
            <a:r>
              <a:rPr lang="en-US" sz="1600" dirty="0"/>
              <a:t> Embrace health reform and country living</a:t>
            </a:r>
          </a:p>
          <a:p>
            <a:pPr>
              <a:buFont typeface="Arial" pitchFamily="34" charset="0"/>
              <a:buChar char="•"/>
            </a:pPr>
            <a:r>
              <a:rPr lang="en-US" sz="1600" dirty="0"/>
              <a:t> Embrace Righteousness by Faith</a:t>
            </a:r>
          </a:p>
        </p:txBody>
      </p:sp>
      <p:cxnSp>
        <p:nvCxnSpPr>
          <p:cNvPr id="91" name="Straight Connector 90"/>
          <p:cNvCxnSpPr/>
          <p:nvPr/>
        </p:nvCxnSpPr>
        <p:spPr>
          <a:xfrm>
            <a:off x="2971800" y="5556766"/>
            <a:ext cx="1371600" cy="0"/>
          </a:xfrm>
          <a:prstGeom prst="line">
            <a:avLst/>
          </a:prstGeom>
          <a:ln w="31750">
            <a:solidFill>
              <a:srgbClr val="FFFF00"/>
            </a:solidFill>
          </a:ln>
        </p:spPr>
        <p:style>
          <a:lnRef idx="1">
            <a:schemeClr val="accent1"/>
          </a:lnRef>
          <a:fillRef idx="0">
            <a:schemeClr val="accent1"/>
          </a:fillRef>
          <a:effectRef idx="0">
            <a:schemeClr val="accent1"/>
          </a:effectRef>
          <a:fontRef idx="minor">
            <a:schemeClr val="tx1"/>
          </a:fontRef>
        </p:style>
      </p:cxnSp>
      <p:grpSp>
        <p:nvGrpSpPr>
          <p:cNvPr id="92" name="Group 91"/>
          <p:cNvGrpSpPr/>
          <p:nvPr/>
        </p:nvGrpSpPr>
        <p:grpSpPr>
          <a:xfrm>
            <a:off x="6019800" y="990600"/>
            <a:ext cx="3124200" cy="914401"/>
            <a:chOff x="1999842" y="4495798"/>
            <a:chExt cx="5315358" cy="1676402"/>
          </a:xfrm>
        </p:grpSpPr>
        <p:cxnSp>
          <p:nvCxnSpPr>
            <p:cNvPr id="93" name="Straight Connector 92"/>
            <p:cNvCxnSpPr/>
            <p:nvPr/>
          </p:nvCxnSpPr>
          <p:spPr>
            <a:xfrm>
              <a:off x="2514600" y="5867400"/>
              <a:ext cx="0" cy="304800"/>
            </a:xfrm>
            <a:prstGeom prst="line">
              <a:avLst/>
            </a:prstGeom>
            <a:ln w="254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94" name="Straight Connector 93"/>
            <p:cNvCxnSpPr/>
            <p:nvPr/>
          </p:nvCxnSpPr>
          <p:spPr>
            <a:xfrm>
              <a:off x="3923488" y="5668796"/>
              <a:ext cx="0" cy="381000"/>
            </a:xfrm>
            <a:prstGeom prst="line">
              <a:avLst/>
            </a:prstGeom>
            <a:ln w="25400">
              <a:solidFill>
                <a:srgbClr val="FFFF00"/>
              </a:solidFill>
            </a:ln>
          </p:spPr>
          <p:style>
            <a:lnRef idx="1">
              <a:schemeClr val="accent1"/>
            </a:lnRef>
            <a:fillRef idx="0">
              <a:schemeClr val="accent1"/>
            </a:fillRef>
            <a:effectRef idx="0">
              <a:schemeClr val="accent1"/>
            </a:effectRef>
            <a:fontRef idx="minor">
              <a:schemeClr val="tx1"/>
            </a:fontRef>
          </p:style>
        </p:cxnSp>
        <p:sp>
          <p:nvSpPr>
            <p:cNvPr id="95" name="TextBox 94"/>
            <p:cNvSpPr txBox="1"/>
            <p:nvPr/>
          </p:nvSpPr>
          <p:spPr>
            <a:xfrm>
              <a:off x="1999842" y="5253331"/>
              <a:ext cx="1048158" cy="479618"/>
            </a:xfrm>
            <a:prstGeom prst="rect">
              <a:avLst/>
            </a:prstGeom>
            <a:noFill/>
          </p:spPr>
          <p:txBody>
            <a:bodyPr wrap="square" rtlCol="0">
              <a:spAutoFit/>
            </a:bodyPr>
            <a:lstStyle/>
            <a:p>
              <a:r>
                <a:rPr lang="en-US" sz="1050" b="1" dirty="0">
                  <a:effectLst>
                    <a:outerShdw blurRad="38100" dist="38100" dir="2700000" algn="tl">
                      <a:srgbClr val="000000">
                        <a:alpha val="43137"/>
                      </a:srgbClr>
                    </a:outerShdw>
                  </a:effectLst>
                </a:rPr>
                <a:t>457BC</a:t>
              </a:r>
            </a:p>
          </p:txBody>
        </p:sp>
        <p:sp>
          <p:nvSpPr>
            <p:cNvPr id="96" name="TextBox 95"/>
            <p:cNvSpPr txBox="1"/>
            <p:nvPr/>
          </p:nvSpPr>
          <p:spPr>
            <a:xfrm>
              <a:off x="2895599" y="5601507"/>
              <a:ext cx="838201" cy="451405"/>
            </a:xfrm>
            <a:prstGeom prst="rect">
              <a:avLst/>
            </a:prstGeom>
            <a:noFill/>
          </p:spPr>
          <p:txBody>
            <a:bodyPr wrap="square" rtlCol="0">
              <a:spAutoFit/>
            </a:bodyPr>
            <a:lstStyle/>
            <a:p>
              <a:r>
                <a:rPr lang="en-US" sz="1000" dirty="0">
                  <a:solidFill>
                    <a:srgbClr val="FFFF00"/>
                  </a:solidFill>
                  <a:effectLst>
                    <a:outerShdw blurRad="38100" dist="38100" dir="2700000" algn="tl">
                      <a:srgbClr val="000000">
                        <a:alpha val="43137"/>
                      </a:srgbClr>
                    </a:outerShdw>
                  </a:effectLst>
                </a:rPr>
                <a:t>7-wks</a:t>
              </a:r>
            </a:p>
          </p:txBody>
        </p:sp>
        <p:cxnSp>
          <p:nvCxnSpPr>
            <p:cNvPr id="97" name="Straight Connector 96"/>
            <p:cNvCxnSpPr/>
            <p:nvPr/>
          </p:nvCxnSpPr>
          <p:spPr>
            <a:xfrm>
              <a:off x="5943600" y="5668796"/>
              <a:ext cx="0" cy="38100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98" name="TextBox 97"/>
            <p:cNvSpPr txBox="1"/>
            <p:nvPr/>
          </p:nvSpPr>
          <p:spPr>
            <a:xfrm>
              <a:off x="4419599" y="5601512"/>
              <a:ext cx="990599" cy="465513"/>
            </a:xfrm>
            <a:prstGeom prst="rect">
              <a:avLst/>
            </a:prstGeom>
            <a:noFill/>
          </p:spPr>
          <p:txBody>
            <a:bodyPr wrap="square" rtlCol="0">
              <a:spAutoFit/>
            </a:bodyPr>
            <a:lstStyle/>
            <a:p>
              <a:r>
                <a:rPr lang="en-US" sz="1000" dirty="0">
                  <a:effectLst>
                    <a:outerShdw blurRad="38100" dist="38100" dir="2700000" algn="tl">
                      <a:srgbClr val="000000">
                        <a:alpha val="43137"/>
                      </a:srgbClr>
                    </a:outerShdw>
                  </a:effectLst>
                </a:rPr>
                <a:t>62-wks</a:t>
              </a:r>
            </a:p>
          </p:txBody>
        </p:sp>
        <p:sp>
          <p:nvSpPr>
            <p:cNvPr id="99" name="TextBox 98"/>
            <p:cNvSpPr txBox="1"/>
            <p:nvPr/>
          </p:nvSpPr>
          <p:spPr>
            <a:xfrm>
              <a:off x="6019801" y="5601510"/>
              <a:ext cx="762001" cy="451405"/>
            </a:xfrm>
            <a:prstGeom prst="rect">
              <a:avLst/>
            </a:prstGeom>
            <a:noFill/>
          </p:spPr>
          <p:txBody>
            <a:bodyPr wrap="square" rtlCol="0">
              <a:spAutoFit/>
            </a:bodyPr>
            <a:lstStyle/>
            <a:p>
              <a:r>
                <a:rPr lang="en-US" sz="1000" dirty="0">
                  <a:effectLst>
                    <a:outerShdw blurRad="38100" dist="38100" dir="2700000" algn="tl">
                      <a:srgbClr val="000000">
                        <a:alpha val="43137"/>
                      </a:srgbClr>
                    </a:outerShdw>
                  </a:effectLst>
                </a:rPr>
                <a:t>1-wk</a:t>
              </a:r>
            </a:p>
          </p:txBody>
        </p:sp>
        <p:cxnSp>
          <p:nvCxnSpPr>
            <p:cNvPr id="100" name="Straight Connector 99"/>
            <p:cNvCxnSpPr/>
            <p:nvPr/>
          </p:nvCxnSpPr>
          <p:spPr>
            <a:xfrm>
              <a:off x="6781800" y="5668796"/>
              <a:ext cx="0" cy="38100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1" name="Straight Connector 100"/>
            <p:cNvCxnSpPr/>
            <p:nvPr/>
          </p:nvCxnSpPr>
          <p:spPr>
            <a:xfrm flipV="1">
              <a:off x="2514600" y="5017532"/>
              <a:ext cx="4267200" cy="11668"/>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2" name="Straight Connector 101"/>
            <p:cNvCxnSpPr/>
            <p:nvPr/>
          </p:nvCxnSpPr>
          <p:spPr>
            <a:xfrm>
              <a:off x="6781800" y="5017532"/>
              <a:ext cx="0" cy="22860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3" name="Straight Connector 102"/>
            <p:cNvCxnSpPr/>
            <p:nvPr/>
          </p:nvCxnSpPr>
          <p:spPr>
            <a:xfrm>
              <a:off x="2514600" y="5017532"/>
              <a:ext cx="0" cy="22860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104" name="TextBox 103"/>
            <p:cNvSpPr txBox="1"/>
            <p:nvPr/>
          </p:nvSpPr>
          <p:spPr>
            <a:xfrm>
              <a:off x="3581400" y="5308377"/>
              <a:ext cx="1040860" cy="465512"/>
            </a:xfrm>
            <a:prstGeom prst="rect">
              <a:avLst/>
            </a:prstGeom>
            <a:noFill/>
          </p:spPr>
          <p:txBody>
            <a:bodyPr wrap="square" rtlCol="0">
              <a:spAutoFit/>
            </a:bodyPr>
            <a:lstStyle/>
            <a:p>
              <a:r>
                <a:rPr lang="en-US" sz="1000" b="1" dirty="0">
                  <a:solidFill>
                    <a:srgbClr val="C00000"/>
                  </a:solidFill>
                  <a:effectLst>
                    <a:outerShdw blurRad="38100" dist="38100" dir="2700000" algn="tl">
                      <a:srgbClr val="000000">
                        <a:alpha val="43137"/>
                      </a:srgbClr>
                    </a:outerShdw>
                  </a:effectLst>
                </a:rPr>
                <a:t>408BC</a:t>
              </a:r>
            </a:p>
          </p:txBody>
        </p:sp>
        <p:sp>
          <p:nvSpPr>
            <p:cNvPr id="105" name="TextBox 104"/>
            <p:cNvSpPr txBox="1"/>
            <p:nvPr/>
          </p:nvSpPr>
          <p:spPr>
            <a:xfrm>
              <a:off x="3962400" y="4495798"/>
              <a:ext cx="1601823" cy="479618"/>
            </a:xfrm>
            <a:prstGeom prst="rect">
              <a:avLst/>
            </a:prstGeom>
            <a:noFill/>
          </p:spPr>
          <p:txBody>
            <a:bodyPr wrap="square" rtlCol="0">
              <a:spAutoFit/>
            </a:bodyPr>
            <a:lstStyle/>
            <a:p>
              <a:r>
                <a:rPr lang="en-US" sz="1050" b="1" i="1" dirty="0">
                  <a:effectLst>
                    <a:outerShdw blurRad="38100" dist="38100" dir="2700000" algn="tl">
                      <a:srgbClr val="000000">
                        <a:alpha val="43137"/>
                      </a:srgbClr>
                    </a:outerShdw>
                  </a:effectLst>
                </a:rPr>
                <a:t>70-Weeks</a:t>
              </a:r>
            </a:p>
          </p:txBody>
        </p:sp>
        <p:sp>
          <p:nvSpPr>
            <p:cNvPr id="106" name="TextBox 105"/>
            <p:cNvSpPr txBox="1"/>
            <p:nvPr/>
          </p:nvSpPr>
          <p:spPr>
            <a:xfrm>
              <a:off x="6447818" y="5296709"/>
              <a:ext cx="867382" cy="465512"/>
            </a:xfrm>
            <a:prstGeom prst="rect">
              <a:avLst/>
            </a:prstGeom>
            <a:noFill/>
          </p:spPr>
          <p:txBody>
            <a:bodyPr wrap="square" rtlCol="0">
              <a:spAutoFit/>
            </a:bodyPr>
            <a:lstStyle/>
            <a:p>
              <a:r>
                <a:rPr lang="en-US" sz="1000" b="1" dirty="0">
                  <a:solidFill>
                    <a:srgbClr val="C00000"/>
                  </a:solidFill>
                  <a:effectLst>
                    <a:outerShdw blurRad="38100" dist="38100" dir="2700000" algn="tl">
                      <a:srgbClr val="000000">
                        <a:alpha val="43137"/>
                      </a:srgbClr>
                    </a:outerShdw>
                  </a:effectLst>
                </a:rPr>
                <a:t>34AD</a:t>
              </a:r>
            </a:p>
          </p:txBody>
        </p:sp>
        <p:cxnSp>
          <p:nvCxnSpPr>
            <p:cNvPr id="107" name="Straight Connector 106"/>
            <p:cNvCxnSpPr/>
            <p:nvPr/>
          </p:nvCxnSpPr>
          <p:spPr>
            <a:xfrm>
              <a:off x="2533242" y="6056531"/>
              <a:ext cx="4267200" cy="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8" name="Straight Connector 107"/>
            <p:cNvCxnSpPr/>
            <p:nvPr/>
          </p:nvCxnSpPr>
          <p:spPr>
            <a:xfrm>
              <a:off x="2514600" y="6056531"/>
              <a:ext cx="1447800" cy="0"/>
            </a:xfrm>
            <a:prstGeom prst="line">
              <a:avLst/>
            </a:prstGeom>
            <a:ln w="31750">
              <a:solidFill>
                <a:srgbClr val="FFFF00"/>
              </a:solidFill>
            </a:ln>
          </p:spPr>
          <p:style>
            <a:lnRef idx="1">
              <a:schemeClr val="accent1"/>
            </a:lnRef>
            <a:fillRef idx="0">
              <a:schemeClr val="accent1"/>
            </a:fillRef>
            <a:effectRef idx="0">
              <a:schemeClr val="accent1"/>
            </a:effectRef>
            <a:fontRef idx="minor">
              <a:schemeClr val="tx1"/>
            </a:fontRef>
          </p:style>
        </p:cxnSp>
      </p:gr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t>Significance of the 70-week Prophecy:  Part 2 – the 62 Weeks</a:t>
            </a:r>
          </a:p>
        </p:txBody>
      </p:sp>
      <p:cxnSp>
        <p:nvCxnSpPr>
          <p:cNvPr id="4" name="Straight Connector 3"/>
          <p:cNvCxnSpPr/>
          <p:nvPr/>
        </p:nvCxnSpPr>
        <p:spPr>
          <a:xfrm>
            <a:off x="2362200" y="3849469"/>
            <a:ext cx="0" cy="30480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a:off x="3771088" y="3650865"/>
            <a:ext cx="0" cy="381000"/>
          </a:xfrm>
          <a:prstGeom prst="line">
            <a:avLst/>
          </a:prstGeom>
          <a:ln w="25400">
            <a:solidFill>
              <a:srgbClr val="FFFF00"/>
            </a:solidFill>
          </a:ln>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1847442" y="3235404"/>
            <a:ext cx="1048158" cy="461665"/>
          </a:xfrm>
          <a:prstGeom prst="rect">
            <a:avLst/>
          </a:prstGeom>
          <a:noFill/>
        </p:spPr>
        <p:txBody>
          <a:bodyPr wrap="square" rtlCol="0">
            <a:spAutoFit/>
          </a:bodyPr>
          <a:lstStyle/>
          <a:p>
            <a:r>
              <a:rPr lang="en-US" sz="2400" b="1" dirty="0">
                <a:effectLst>
                  <a:outerShdw blurRad="38100" dist="38100" dir="2700000" algn="tl">
                    <a:srgbClr val="000000">
                      <a:alpha val="43137"/>
                    </a:srgbClr>
                  </a:outerShdw>
                </a:effectLst>
              </a:rPr>
              <a:t>457BC</a:t>
            </a:r>
          </a:p>
        </p:txBody>
      </p:sp>
      <p:sp>
        <p:nvSpPr>
          <p:cNvPr id="7" name="TextBox 6"/>
          <p:cNvSpPr txBox="1"/>
          <p:nvPr/>
        </p:nvSpPr>
        <p:spPr>
          <a:xfrm>
            <a:off x="2743200" y="3583581"/>
            <a:ext cx="838200" cy="400110"/>
          </a:xfrm>
          <a:prstGeom prst="rect">
            <a:avLst/>
          </a:prstGeom>
          <a:noFill/>
        </p:spPr>
        <p:txBody>
          <a:bodyPr wrap="square" rtlCol="0">
            <a:spAutoFit/>
          </a:bodyPr>
          <a:lstStyle/>
          <a:p>
            <a:r>
              <a:rPr lang="en-US" sz="2000" dirty="0">
                <a:effectLst>
                  <a:outerShdw blurRad="38100" dist="38100" dir="2700000" algn="tl">
                    <a:srgbClr val="000000">
                      <a:alpha val="43137"/>
                    </a:srgbClr>
                  </a:outerShdw>
                </a:effectLst>
              </a:rPr>
              <a:t>7-wks</a:t>
            </a:r>
          </a:p>
        </p:txBody>
      </p:sp>
      <p:cxnSp>
        <p:nvCxnSpPr>
          <p:cNvPr id="8" name="Straight Connector 7"/>
          <p:cNvCxnSpPr/>
          <p:nvPr/>
        </p:nvCxnSpPr>
        <p:spPr>
          <a:xfrm>
            <a:off x="5791200" y="3650865"/>
            <a:ext cx="0" cy="381000"/>
          </a:xfrm>
          <a:prstGeom prst="line">
            <a:avLst/>
          </a:prstGeom>
          <a:ln w="25400">
            <a:solidFill>
              <a:srgbClr val="FFFF00"/>
            </a:solidFill>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4267200" y="3583581"/>
            <a:ext cx="990600" cy="400110"/>
          </a:xfrm>
          <a:prstGeom prst="rect">
            <a:avLst/>
          </a:prstGeom>
          <a:noFill/>
        </p:spPr>
        <p:txBody>
          <a:bodyPr wrap="square" rtlCol="0">
            <a:spAutoFit/>
          </a:bodyPr>
          <a:lstStyle/>
          <a:p>
            <a:r>
              <a:rPr lang="en-US" sz="2000" dirty="0">
                <a:solidFill>
                  <a:srgbClr val="FFFF00"/>
                </a:solidFill>
                <a:effectLst>
                  <a:outerShdw blurRad="38100" dist="38100" dir="2700000" algn="tl">
                    <a:srgbClr val="000000">
                      <a:alpha val="43137"/>
                    </a:srgbClr>
                  </a:outerShdw>
                </a:effectLst>
              </a:rPr>
              <a:t>62-wks</a:t>
            </a:r>
          </a:p>
        </p:txBody>
      </p:sp>
      <p:sp>
        <p:nvSpPr>
          <p:cNvPr id="10" name="TextBox 9"/>
          <p:cNvSpPr txBox="1"/>
          <p:nvPr/>
        </p:nvSpPr>
        <p:spPr>
          <a:xfrm>
            <a:off x="5867400" y="3583581"/>
            <a:ext cx="762000" cy="400110"/>
          </a:xfrm>
          <a:prstGeom prst="rect">
            <a:avLst/>
          </a:prstGeom>
          <a:noFill/>
        </p:spPr>
        <p:txBody>
          <a:bodyPr wrap="square" rtlCol="0">
            <a:spAutoFit/>
          </a:bodyPr>
          <a:lstStyle/>
          <a:p>
            <a:r>
              <a:rPr lang="en-US" sz="2000" dirty="0">
                <a:effectLst>
                  <a:outerShdw blurRad="38100" dist="38100" dir="2700000" algn="tl">
                    <a:srgbClr val="000000">
                      <a:alpha val="43137"/>
                    </a:srgbClr>
                  </a:outerShdw>
                </a:effectLst>
              </a:rPr>
              <a:t>1-wk</a:t>
            </a:r>
          </a:p>
        </p:txBody>
      </p:sp>
      <p:cxnSp>
        <p:nvCxnSpPr>
          <p:cNvPr id="11" name="Straight Connector 10"/>
          <p:cNvCxnSpPr/>
          <p:nvPr/>
        </p:nvCxnSpPr>
        <p:spPr>
          <a:xfrm>
            <a:off x="6629400" y="3650865"/>
            <a:ext cx="0" cy="38100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flipV="1">
            <a:off x="2362200" y="2999601"/>
            <a:ext cx="4267200" cy="11668"/>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6629400" y="2999601"/>
            <a:ext cx="0" cy="22860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2362200" y="2999601"/>
            <a:ext cx="0" cy="22860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3429000" y="3290449"/>
            <a:ext cx="1040860" cy="400110"/>
          </a:xfrm>
          <a:prstGeom prst="rect">
            <a:avLst/>
          </a:prstGeom>
          <a:noFill/>
        </p:spPr>
        <p:txBody>
          <a:bodyPr wrap="square" rtlCol="0">
            <a:spAutoFit/>
          </a:bodyPr>
          <a:lstStyle/>
          <a:p>
            <a:r>
              <a:rPr lang="en-US" sz="2000" b="1" dirty="0">
                <a:solidFill>
                  <a:srgbClr val="C00000"/>
                </a:solidFill>
                <a:effectLst>
                  <a:outerShdw blurRad="38100" dist="38100" dir="2700000" algn="tl">
                    <a:srgbClr val="000000">
                      <a:alpha val="43137"/>
                    </a:srgbClr>
                  </a:outerShdw>
                </a:effectLst>
              </a:rPr>
              <a:t>408BC</a:t>
            </a:r>
          </a:p>
        </p:txBody>
      </p:sp>
      <p:sp>
        <p:nvSpPr>
          <p:cNvPr id="16" name="TextBox 15"/>
          <p:cNvSpPr txBox="1"/>
          <p:nvPr/>
        </p:nvSpPr>
        <p:spPr>
          <a:xfrm>
            <a:off x="3810000" y="2477869"/>
            <a:ext cx="1601821" cy="461665"/>
          </a:xfrm>
          <a:prstGeom prst="rect">
            <a:avLst/>
          </a:prstGeom>
          <a:noFill/>
        </p:spPr>
        <p:txBody>
          <a:bodyPr wrap="square" rtlCol="0">
            <a:spAutoFit/>
          </a:bodyPr>
          <a:lstStyle/>
          <a:p>
            <a:r>
              <a:rPr lang="en-US" sz="2400" b="1" i="1" dirty="0">
                <a:effectLst>
                  <a:outerShdw blurRad="38100" dist="38100" dir="2700000" algn="tl">
                    <a:srgbClr val="000000">
                      <a:alpha val="43137"/>
                    </a:srgbClr>
                  </a:outerShdw>
                </a:effectLst>
              </a:rPr>
              <a:t>70-Weeks</a:t>
            </a:r>
          </a:p>
        </p:txBody>
      </p:sp>
      <p:sp>
        <p:nvSpPr>
          <p:cNvPr id="17" name="TextBox 16"/>
          <p:cNvSpPr txBox="1"/>
          <p:nvPr/>
        </p:nvSpPr>
        <p:spPr>
          <a:xfrm>
            <a:off x="6295417" y="3278781"/>
            <a:ext cx="867383" cy="400110"/>
          </a:xfrm>
          <a:prstGeom prst="rect">
            <a:avLst/>
          </a:prstGeom>
          <a:noFill/>
        </p:spPr>
        <p:txBody>
          <a:bodyPr wrap="square" rtlCol="0">
            <a:spAutoFit/>
          </a:bodyPr>
          <a:lstStyle/>
          <a:p>
            <a:r>
              <a:rPr lang="en-US" sz="2000" b="1" dirty="0">
                <a:solidFill>
                  <a:srgbClr val="C00000"/>
                </a:solidFill>
                <a:effectLst>
                  <a:outerShdw blurRad="38100" dist="38100" dir="2700000" algn="tl">
                    <a:srgbClr val="000000">
                      <a:alpha val="43137"/>
                    </a:srgbClr>
                  </a:outerShdw>
                </a:effectLst>
              </a:rPr>
              <a:t>34AD</a:t>
            </a:r>
          </a:p>
        </p:txBody>
      </p:sp>
      <p:cxnSp>
        <p:nvCxnSpPr>
          <p:cNvPr id="24" name="Straight Connector 23"/>
          <p:cNvCxnSpPr/>
          <p:nvPr/>
        </p:nvCxnSpPr>
        <p:spPr>
          <a:xfrm>
            <a:off x="2380842" y="4038600"/>
            <a:ext cx="4267200" cy="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a:off x="3810000" y="4038600"/>
            <a:ext cx="1981200" cy="0"/>
          </a:xfrm>
          <a:prstGeom prst="line">
            <a:avLst/>
          </a:prstGeom>
          <a:ln w="31750">
            <a:solidFill>
              <a:srgbClr val="FFFF00"/>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t>62 Week Prophecy – A Time of Apostasy</a:t>
            </a:r>
          </a:p>
        </p:txBody>
      </p:sp>
      <p:sp>
        <p:nvSpPr>
          <p:cNvPr id="19" name="TextBox 18"/>
          <p:cNvSpPr txBox="1"/>
          <p:nvPr/>
        </p:nvSpPr>
        <p:spPr>
          <a:xfrm>
            <a:off x="762000" y="4038600"/>
            <a:ext cx="7391400" cy="461665"/>
          </a:xfrm>
          <a:prstGeom prst="rect">
            <a:avLst/>
          </a:prstGeom>
          <a:noFill/>
        </p:spPr>
        <p:txBody>
          <a:bodyPr wrap="square" rtlCol="0">
            <a:spAutoFit/>
          </a:bodyPr>
          <a:lstStyle/>
          <a:p>
            <a:r>
              <a:rPr lang="en-US" sz="2400" b="1" dirty="0"/>
              <a:t>Malachi’s Testimony of  Israel’s Impudence &amp; Apostasy</a:t>
            </a:r>
          </a:p>
        </p:txBody>
      </p:sp>
      <p:sp>
        <p:nvSpPr>
          <p:cNvPr id="20" name="TextBox 19"/>
          <p:cNvSpPr txBox="1"/>
          <p:nvPr/>
        </p:nvSpPr>
        <p:spPr>
          <a:xfrm>
            <a:off x="533400" y="4648200"/>
            <a:ext cx="8305800" cy="1815882"/>
          </a:xfrm>
          <a:prstGeom prst="rect">
            <a:avLst/>
          </a:prstGeom>
          <a:noFill/>
        </p:spPr>
        <p:txBody>
          <a:bodyPr wrap="square" rtlCol="0">
            <a:spAutoFit/>
          </a:bodyPr>
          <a:lstStyle/>
          <a:p>
            <a:pPr>
              <a:buFont typeface="Arial" pitchFamily="34" charset="0"/>
              <a:buChar char="•"/>
            </a:pPr>
            <a:r>
              <a:rPr lang="en-US" sz="1600" dirty="0"/>
              <a:t>  “I have loved you, </a:t>
            </a:r>
            <a:r>
              <a:rPr lang="en-US" sz="1600" dirty="0" err="1"/>
              <a:t>saith</a:t>
            </a:r>
            <a:r>
              <a:rPr lang="en-US" sz="1600" dirty="0"/>
              <a:t> the LORD. Yet ye say, </a:t>
            </a:r>
            <a:r>
              <a:rPr lang="en-US" sz="1600" b="1" dirty="0"/>
              <a:t>Wherein hast thou loved us?</a:t>
            </a:r>
            <a:r>
              <a:rPr lang="en-US" sz="1600" dirty="0"/>
              <a:t>” Malachi 1:1</a:t>
            </a:r>
          </a:p>
          <a:p>
            <a:pPr>
              <a:buFont typeface="Arial" pitchFamily="34" charset="0"/>
              <a:buChar char="•"/>
            </a:pPr>
            <a:r>
              <a:rPr lang="en-US" sz="1600" dirty="0"/>
              <a:t>  “…if I [be] a master, where [is] my fear? </a:t>
            </a:r>
            <a:r>
              <a:rPr lang="en-US" sz="1600" dirty="0" err="1"/>
              <a:t>saith</a:t>
            </a:r>
            <a:r>
              <a:rPr lang="en-US" sz="1600" dirty="0"/>
              <a:t> the LORD of hosts unto you, O priests, that despise my name. And ye say, </a:t>
            </a:r>
            <a:r>
              <a:rPr lang="en-US" sz="1600" b="1" dirty="0"/>
              <a:t>Wherein have we despised thy name?</a:t>
            </a:r>
            <a:r>
              <a:rPr lang="en-US" sz="1600" dirty="0"/>
              <a:t>” Malachi 1:6</a:t>
            </a:r>
          </a:p>
          <a:p>
            <a:pPr>
              <a:buFont typeface="Arial" pitchFamily="34" charset="0"/>
              <a:buChar char="•"/>
            </a:pPr>
            <a:r>
              <a:rPr lang="en-US" sz="1600" dirty="0"/>
              <a:t>  “Ye offer polluted bread upon mine altar; and ye say, </a:t>
            </a:r>
            <a:r>
              <a:rPr lang="en-US" sz="1600" b="1" dirty="0"/>
              <a:t>Wherein have we polluted thee?</a:t>
            </a:r>
            <a:r>
              <a:rPr lang="en-US" sz="1600" dirty="0"/>
              <a:t>” Malachi 1:7, 8 </a:t>
            </a:r>
          </a:p>
          <a:p>
            <a:pPr>
              <a:buFont typeface="Arial" pitchFamily="34" charset="0"/>
              <a:buChar char="•"/>
            </a:pPr>
            <a:r>
              <a:rPr lang="en-US" sz="1600" dirty="0"/>
              <a:t>  “Will a man rob God? Yet ye have robbed me. But ye say, </a:t>
            </a:r>
            <a:r>
              <a:rPr lang="en-US" sz="1600" b="1" dirty="0"/>
              <a:t>Wherein have we robbed thee?</a:t>
            </a:r>
            <a:r>
              <a:rPr lang="en-US" sz="1600" dirty="0"/>
              <a:t>” Malachi 3:8</a:t>
            </a:r>
          </a:p>
        </p:txBody>
      </p:sp>
      <p:cxnSp>
        <p:nvCxnSpPr>
          <p:cNvPr id="23" name="Straight Connector 22"/>
          <p:cNvCxnSpPr/>
          <p:nvPr/>
        </p:nvCxnSpPr>
        <p:spPr>
          <a:xfrm>
            <a:off x="4285846" y="2773196"/>
            <a:ext cx="0" cy="381000"/>
          </a:xfrm>
          <a:prstGeom prst="line">
            <a:avLst/>
          </a:prstGeom>
          <a:ln w="254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a:off x="6305958" y="2773196"/>
            <a:ext cx="0" cy="381000"/>
          </a:xfrm>
          <a:prstGeom prst="line">
            <a:avLst/>
          </a:prstGeom>
          <a:ln w="25400">
            <a:solidFill>
              <a:srgbClr val="FFFF00"/>
            </a:solidFill>
          </a:ln>
        </p:spPr>
        <p:style>
          <a:lnRef idx="1">
            <a:schemeClr val="accent1"/>
          </a:lnRef>
          <a:fillRef idx="0">
            <a:schemeClr val="accent1"/>
          </a:fillRef>
          <a:effectRef idx="0">
            <a:schemeClr val="accent1"/>
          </a:effectRef>
          <a:fontRef idx="minor">
            <a:schemeClr val="tx1"/>
          </a:fontRef>
        </p:style>
      </p:cxnSp>
      <p:sp>
        <p:nvSpPr>
          <p:cNvPr id="27" name="TextBox 26"/>
          <p:cNvSpPr txBox="1"/>
          <p:nvPr/>
        </p:nvSpPr>
        <p:spPr>
          <a:xfrm>
            <a:off x="4724400" y="2705912"/>
            <a:ext cx="1219200" cy="400110"/>
          </a:xfrm>
          <a:prstGeom prst="rect">
            <a:avLst/>
          </a:prstGeom>
          <a:noFill/>
        </p:spPr>
        <p:txBody>
          <a:bodyPr wrap="square" rtlCol="0">
            <a:spAutoFit/>
          </a:bodyPr>
          <a:lstStyle/>
          <a:p>
            <a:r>
              <a:rPr lang="en-US" sz="2000" dirty="0">
                <a:effectLst>
                  <a:outerShdw blurRad="38100" dist="38100" dir="2700000" algn="tl">
                    <a:srgbClr val="000000">
                      <a:alpha val="43137"/>
                    </a:srgbClr>
                  </a:outerShdw>
                </a:effectLst>
              </a:rPr>
              <a:t>434 years</a:t>
            </a:r>
          </a:p>
        </p:txBody>
      </p:sp>
      <p:cxnSp>
        <p:nvCxnSpPr>
          <p:cNvPr id="30" name="Straight Connector 29"/>
          <p:cNvCxnSpPr/>
          <p:nvPr/>
        </p:nvCxnSpPr>
        <p:spPr>
          <a:xfrm>
            <a:off x="4267200" y="2133600"/>
            <a:ext cx="2057400" cy="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a:off x="6324600" y="2121932"/>
            <a:ext cx="0" cy="22860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a:off x="4267200" y="2121932"/>
            <a:ext cx="0" cy="22860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33" name="TextBox 32"/>
          <p:cNvSpPr txBox="1"/>
          <p:nvPr/>
        </p:nvSpPr>
        <p:spPr>
          <a:xfrm>
            <a:off x="3733800" y="2412780"/>
            <a:ext cx="1040860" cy="400110"/>
          </a:xfrm>
          <a:prstGeom prst="rect">
            <a:avLst/>
          </a:prstGeom>
          <a:noFill/>
        </p:spPr>
        <p:txBody>
          <a:bodyPr wrap="square" rtlCol="0">
            <a:spAutoFit/>
          </a:bodyPr>
          <a:lstStyle/>
          <a:p>
            <a:pPr algn="ctr"/>
            <a:r>
              <a:rPr lang="en-US" sz="2000" b="1" dirty="0">
                <a:solidFill>
                  <a:srgbClr val="C00000"/>
                </a:solidFill>
                <a:effectLst>
                  <a:outerShdw blurRad="38100" dist="38100" dir="2700000" algn="tl">
                    <a:srgbClr val="000000">
                      <a:alpha val="43137"/>
                    </a:srgbClr>
                  </a:outerShdw>
                </a:effectLst>
              </a:rPr>
              <a:t>408BC</a:t>
            </a:r>
          </a:p>
        </p:txBody>
      </p:sp>
      <p:sp>
        <p:nvSpPr>
          <p:cNvPr id="34" name="TextBox 33"/>
          <p:cNvSpPr txBox="1"/>
          <p:nvPr/>
        </p:nvSpPr>
        <p:spPr>
          <a:xfrm>
            <a:off x="4495800" y="1600200"/>
            <a:ext cx="1601821" cy="461665"/>
          </a:xfrm>
          <a:prstGeom prst="rect">
            <a:avLst/>
          </a:prstGeom>
          <a:noFill/>
        </p:spPr>
        <p:txBody>
          <a:bodyPr wrap="square" rtlCol="0">
            <a:spAutoFit/>
          </a:bodyPr>
          <a:lstStyle/>
          <a:p>
            <a:r>
              <a:rPr lang="en-US" sz="2400" b="1" i="1" dirty="0">
                <a:effectLst>
                  <a:outerShdw blurRad="38100" dist="38100" dir="2700000" algn="tl">
                    <a:srgbClr val="000000">
                      <a:alpha val="43137"/>
                    </a:srgbClr>
                  </a:outerShdw>
                </a:effectLst>
              </a:rPr>
              <a:t>62-Weeks</a:t>
            </a:r>
          </a:p>
        </p:txBody>
      </p:sp>
      <p:cxnSp>
        <p:nvCxnSpPr>
          <p:cNvPr id="35" name="Straight Connector 34"/>
          <p:cNvCxnSpPr/>
          <p:nvPr/>
        </p:nvCxnSpPr>
        <p:spPr>
          <a:xfrm>
            <a:off x="4267200" y="3124200"/>
            <a:ext cx="2057400" cy="0"/>
          </a:xfrm>
          <a:prstGeom prst="line">
            <a:avLst/>
          </a:prstGeom>
          <a:ln w="31750">
            <a:solidFill>
              <a:srgbClr val="FFFF00"/>
            </a:solidFill>
          </a:ln>
        </p:spPr>
        <p:style>
          <a:lnRef idx="1">
            <a:schemeClr val="accent1"/>
          </a:lnRef>
          <a:fillRef idx="0">
            <a:schemeClr val="accent1"/>
          </a:fillRef>
          <a:effectRef idx="0">
            <a:schemeClr val="accent1"/>
          </a:effectRef>
          <a:fontRef idx="minor">
            <a:schemeClr val="tx1"/>
          </a:fontRef>
        </p:style>
      </p:cxnSp>
      <p:sp>
        <p:nvSpPr>
          <p:cNvPr id="39" name="TextBox 38"/>
          <p:cNvSpPr txBox="1"/>
          <p:nvPr/>
        </p:nvSpPr>
        <p:spPr>
          <a:xfrm>
            <a:off x="4477158" y="3200400"/>
            <a:ext cx="1447800" cy="646331"/>
          </a:xfrm>
          <a:prstGeom prst="rect">
            <a:avLst/>
          </a:prstGeom>
          <a:noFill/>
        </p:spPr>
        <p:txBody>
          <a:bodyPr wrap="square" rtlCol="0">
            <a:spAutoFit/>
          </a:bodyPr>
          <a:lstStyle/>
          <a:p>
            <a:pPr algn="ctr"/>
            <a:r>
              <a:rPr lang="en-US" dirty="0"/>
              <a:t>A  Time of Apostasy</a:t>
            </a:r>
          </a:p>
        </p:txBody>
      </p:sp>
      <p:cxnSp>
        <p:nvCxnSpPr>
          <p:cNvPr id="46" name="Straight Connector 45"/>
          <p:cNvCxnSpPr/>
          <p:nvPr/>
        </p:nvCxnSpPr>
        <p:spPr>
          <a:xfrm>
            <a:off x="6324600" y="2133600"/>
            <a:ext cx="914400" cy="0"/>
          </a:xfrm>
          <a:prstGeom prst="line">
            <a:avLst/>
          </a:prstGeom>
          <a:ln w="31750">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a:off x="6324600" y="3124200"/>
            <a:ext cx="914400" cy="0"/>
          </a:xfrm>
          <a:prstGeom prst="line">
            <a:avLst/>
          </a:prstGeom>
          <a:ln w="31750">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a:off x="3352800" y="2133600"/>
            <a:ext cx="914400" cy="0"/>
          </a:xfrm>
          <a:prstGeom prst="line">
            <a:avLst/>
          </a:prstGeom>
          <a:ln w="31750">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a:off x="3352800" y="3124200"/>
            <a:ext cx="914400" cy="0"/>
          </a:xfrm>
          <a:prstGeom prst="line">
            <a:avLst/>
          </a:prstGeom>
          <a:ln w="31750">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55" name="TextBox 54"/>
          <p:cNvSpPr txBox="1"/>
          <p:nvPr/>
        </p:nvSpPr>
        <p:spPr>
          <a:xfrm>
            <a:off x="5791200" y="2438400"/>
            <a:ext cx="1040860" cy="400110"/>
          </a:xfrm>
          <a:prstGeom prst="rect">
            <a:avLst/>
          </a:prstGeom>
          <a:noFill/>
        </p:spPr>
        <p:txBody>
          <a:bodyPr wrap="square" rtlCol="0">
            <a:spAutoFit/>
          </a:bodyPr>
          <a:lstStyle/>
          <a:p>
            <a:pPr algn="ctr"/>
            <a:r>
              <a:rPr lang="en-US" sz="2000" b="1" dirty="0">
                <a:solidFill>
                  <a:srgbClr val="C00000"/>
                </a:solidFill>
                <a:effectLst>
                  <a:outerShdw blurRad="38100" dist="38100" dir="2700000" algn="tl">
                    <a:srgbClr val="000000">
                      <a:alpha val="43137"/>
                    </a:srgbClr>
                  </a:outerShdw>
                </a:effectLst>
              </a:rPr>
              <a:t>AD27</a:t>
            </a:r>
          </a:p>
        </p:txBody>
      </p:sp>
      <p:sp>
        <p:nvSpPr>
          <p:cNvPr id="56" name="TextBox 55"/>
          <p:cNvSpPr txBox="1"/>
          <p:nvPr/>
        </p:nvSpPr>
        <p:spPr>
          <a:xfrm>
            <a:off x="304800" y="2286000"/>
            <a:ext cx="2362200" cy="830997"/>
          </a:xfrm>
          <a:prstGeom prst="rect">
            <a:avLst/>
          </a:prstGeom>
          <a:noFill/>
        </p:spPr>
        <p:txBody>
          <a:bodyPr wrap="square" rtlCol="0">
            <a:spAutoFit/>
          </a:bodyPr>
          <a:lstStyle/>
          <a:p>
            <a:r>
              <a:rPr lang="en-US" sz="2400" b="1" dirty="0">
                <a:solidFill>
                  <a:srgbClr val="FFFF00"/>
                </a:solidFill>
              </a:rPr>
              <a:t>Apostasy of Ancient Israel</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t>Seventh-day Adventism’s “62-Weeks”</a:t>
            </a:r>
          </a:p>
        </p:txBody>
      </p:sp>
      <p:cxnSp>
        <p:nvCxnSpPr>
          <p:cNvPr id="23" name="Straight Connector 22"/>
          <p:cNvCxnSpPr/>
          <p:nvPr/>
        </p:nvCxnSpPr>
        <p:spPr>
          <a:xfrm>
            <a:off x="2990446" y="2925596"/>
            <a:ext cx="0" cy="381000"/>
          </a:xfrm>
          <a:prstGeom prst="line">
            <a:avLst/>
          </a:prstGeom>
          <a:ln w="254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a:off x="5010558" y="2925596"/>
            <a:ext cx="0" cy="381000"/>
          </a:xfrm>
          <a:prstGeom prst="line">
            <a:avLst/>
          </a:prstGeom>
          <a:ln w="254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a:off x="2971800" y="2286000"/>
            <a:ext cx="2057400" cy="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a:off x="5029200" y="2274332"/>
            <a:ext cx="0" cy="22860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a:off x="2971800" y="2274332"/>
            <a:ext cx="0" cy="22860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33" name="TextBox 32"/>
          <p:cNvSpPr txBox="1"/>
          <p:nvPr/>
        </p:nvSpPr>
        <p:spPr>
          <a:xfrm>
            <a:off x="2362200" y="2565180"/>
            <a:ext cx="1193260" cy="400110"/>
          </a:xfrm>
          <a:prstGeom prst="rect">
            <a:avLst/>
          </a:prstGeom>
          <a:noFill/>
        </p:spPr>
        <p:txBody>
          <a:bodyPr wrap="square" rtlCol="0">
            <a:spAutoFit/>
          </a:bodyPr>
          <a:lstStyle/>
          <a:p>
            <a:pPr algn="ctr"/>
            <a:r>
              <a:rPr lang="en-US" sz="2000" b="1" dirty="0">
                <a:solidFill>
                  <a:srgbClr val="C00000"/>
                </a:solidFill>
                <a:effectLst>
                  <a:outerShdw blurRad="38100" dist="38100" dir="2700000" algn="tl">
                    <a:srgbClr val="000000">
                      <a:alpha val="43137"/>
                    </a:srgbClr>
                  </a:outerShdw>
                </a:effectLst>
              </a:rPr>
              <a:t>AD1863</a:t>
            </a:r>
          </a:p>
        </p:txBody>
      </p:sp>
      <p:cxnSp>
        <p:nvCxnSpPr>
          <p:cNvPr id="35" name="Straight Connector 34"/>
          <p:cNvCxnSpPr/>
          <p:nvPr/>
        </p:nvCxnSpPr>
        <p:spPr>
          <a:xfrm>
            <a:off x="2971800" y="3276600"/>
            <a:ext cx="2057400" cy="0"/>
          </a:xfrm>
          <a:prstGeom prst="line">
            <a:avLst/>
          </a:prstGeom>
          <a:ln w="31750">
            <a:solidFill>
              <a:srgbClr val="FFFF00"/>
            </a:solidFill>
          </a:ln>
        </p:spPr>
        <p:style>
          <a:lnRef idx="1">
            <a:schemeClr val="accent1"/>
          </a:lnRef>
          <a:fillRef idx="0">
            <a:schemeClr val="accent1"/>
          </a:fillRef>
          <a:effectRef idx="0">
            <a:schemeClr val="accent1"/>
          </a:effectRef>
          <a:fontRef idx="minor">
            <a:schemeClr val="tx1"/>
          </a:fontRef>
        </p:style>
      </p:cxnSp>
      <p:sp>
        <p:nvSpPr>
          <p:cNvPr id="39" name="TextBox 38"/>
          <p:cNvSpPr txBox="1"/>
          <p:nvPr/>
        </p:nvSpPr>
        <p:spPr>
          <a:xfrm>
            <a:off x="3181758" y="3352800"/>
            <a:ext cx="1447800" cy="646331"/>
          </a:xfrm>
          <a:prstGeom prst="rect">
            <a:avLst/>
          </a:prstGeom>
          <a:noFill/>
        </p:spPr>
        <p:txBody>
          <a:bodyPr wrap="square" rtlCol="0">
            <a:spAutoFit/>
          </a:bodyPr>
          <a:lstStyle/>
          <a:p>
            <a:pPr algn="ctr"/>
            <a:r>
              <a:rPr lang="en-US" dirty="0"/>
              <a:t>A  Time of Apostasy</a:t>
            </a:r>
          </a:p>
        </p:txBody>
      </p:sp>
      <p:cxnSp>
        <p:nvCxnSpPr>
          <p:cNvPr id="46" name="Straight Connector 45"/>
          <p:cNvCxnSpPr/>
          <p:nvPr/>
        </p:nvCxnSpPr>
        <p:spPr>
          <a:xfrm>
            <a:off x="5029200" y="2286000"/>
            <a:ext cx="914400" cy="0"/>
          </a:xfrm>
          <a:prstGeom prst="line">
            <a:avLst/>
          </a:prstGeom>
          <a:ln w="31750">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a:off x="5029200" y="3276600"/>
            <a:ext cx="914400" cy="0"/>
          </a:xfrm>
          <a:prstGeom prst="line">
            <a:avLst/>
          </a:prstGeom>
          <a:ln w="31750">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a:off x="2057400" y="2286000"/>
            <a:ext cx="914400" cy="0"/>
          </a:xfrm>
          <a:prstGeom prst="line">
            <a:avLst/>
          </a:prstGeom>
          <a:ln w="31750">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a:off x="2057400" y="3276600"/>
            <a:ext cx="914400" cy="0"/>
          </a:xfrm>
          <a:prstGeom prst="line">
            <a:avLst/>
          </a:prstGeom>
          <a:ln w="31750">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21" name="TextBox 20"/>
          <p:cNvSpPr txBox="1"/>
          <p:nvPr/>
        </p:nvSpPr>
        <p:spPr>
          <a:xfrm>
            <a:off x="228600" y="2369403"/>
            <a:ext cx="2362200" cy="830997"/>
          </a:xfrm>
          <a:prstGeom prst="rect">
            <a:avLst/>
          </a:prstGeom>
          <a:noFill/>
        </p:spPr>
        <p:txBody>
          <a:bodyPr wrap="square" rtlCol="0">
            <a:spAutoFit/>
          </a:bodyPr>
          <a:lstStyle/>
          <a:p>
            <a:r>
              <a:rPr lang="en-US" sz="2400" b="1" dirty="0">
                <a:solidFill>
                  <a:srgbClr val="FFFF00"/>
                </a:solidFill>
              </a:rPr>
              <a:t>Start of Adventism</a:t>
            </a:r>
          </a:p>
        </p:txBody>
      </p:sp>
      <p:sp>
        <p:nvSpPr>
          <p:cNvPr id="22" name="TextBox 21"/>
          <p:cNvSpPr txBox="1"/>
          <p:nvPr/>
        </p:nvSpPr>
        <p:spPr>
          <a:xfrm>
            <a:off x="228600" y="4731603"/>
            <a:ext cx="2362200" cy="830997"/>
          </a:xfrm>
          <a:prstGeom prst="rect">
            <a:avLst/>
          </a:prstGeom>
          <a:noFill/>
        </p:spPr>
        <p:txBody>
          <a:bodyPr wrap="square" rtlCol="0">
            <a:spAutoFit/>
          </a:bodyPr>
          <a:lstStyle/>
          <a:p>
            <a:r>
              <a:rPr lang="en-US" sz="2400" b="1" dirty="0">
                <a:solidFill>
                  <a:srgbClr val="FFFF00"/>
                </a:solidFill>
              </a:rPr>
              <a:t>End of Adventism</a:t>
            </a:r>
          </a:p>
        </p:txBody>
      </p:sp>
      <p:cxnSp>
        <p:nvCxnSpPr>
          <p:cNvPr id="24" name="Straight Connector 23"/>
          <p:cNvCxnSpPr/>
          <p:nvPr/>
        </p:nvCxnSpPr>
        <p:spPr>
          <a:xfrm>
            <a:off x="2990446" y="5327265"/>
            <a:ext cx="0" cy="381000"/>
          </a:xfrm>
          <a:prstGeom prst="line">
            <a:avLst/>
          </a:prstGeom>
          <a:ln w="254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a:off x="5010558" y="5327265"/>
            <a:ext cx="0" cy="381000"/>
          </a:xfrm>
          <a:prstGeom prst="line">
            <a:avLst/>
          </a:prstGeom>
          <a:ln w="254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a:off x="2971800" y="4687669"/>
            <a:ext cx="2057400" cy="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a:off x="5029200" y="4676001"/>
            <a:ext cx="0" cy="22860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a:off x="2971800" y="4676001"/>
            <a:ext cx="0" cy="22860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38" name="TextBox 37"/>
          <p:cNvSpPr txBox="1"/>
          <p:nvPr/>
        </p:nvSpPr>
        <p:spPr>
          <a:xfrm>
            <a:off x="2388140" y="4966849"/>
            <a:ext cx="1193260" cy="400110"/>
          </a:xfrm>
          <a:prstGeom prst="rect">
            <a:avLst/>
          </a:prstGeom>
          <a:noFill/>
        </p:spPr>
        <p:txBody>
          <a:bodyPr wrap="square" rtlCol="0">
            <a:spAutoFit/>
          </a:bodyPr>
          <a:lstStyle/>
          <a:p>
            <a:pPr algn="ctr"/>
            <a:r>
              <a:rPr lang="en-US" sz="2000" b="1" dirty="0">
                <a:solidFill>
                  <a:srgbClr val="C00000"/>
                </a:solidFill>
                <a:effectLst>
                  <a:outerShdw blurRad="38100" dist="38100" dir="2700000" algn="tl">
                    <a:srgbClr val="000000">
                      <a:alpha val="43137"/>
                    </a:srgbClr>
                  </a:outerShdw>
                </a:effectLst>
              </a:rPr>
              <a:t>AD1996</a:t>
            </a:r>
          </a:p>
        </p:txBody>
      </p:sp>
      <p:cxnSp>
        <p:nvCxnSpPr>
          <p:cNvPr id="41" name="Straight Connector 40"/>
          <p:cNvCxnSpPr/>
          <p:nvPr/>
        </p:nvCxnSpPr>
        <p:spPr>
          <a:xfrm>
            <a:off x="2971800" y="5678269"/>
            <a:ext cx="2057400" cy="0"/>
          </a:xfrm>
          <a:prstGeom prst="line">
            <a:avLst/>
          </a:prstGeom>
          <a:ln w="31750">
            <a:solidFill>
              <a:srgbClr val="FFFF00"/>
            </a:solidFill>
          </a:ln>
        </p:spPr>
        <p:style>
          <a:lnRef idx="1">
            <a:schemeClr val="accent1"/>
          </a:lnRef>
          <a:fillRef idx="0">
            <a:schemeClr val="accent1"/>
          </a:fillRef>
          <a:effectRef idx="0">
            <a:schemeClr val="accent1"/>
          </a:effectRef>
          <a:fontRef idx="minor">
            <a:schemeClr val="tx1"/>
          </a:fontRef>
        </p:style>
      </p:cxnSp>
      <p:sp>
        <p:nvSpPr>
          <p:cNvPr id="42" name="TextBox 41"/>
          <p:cNvSpPr txBox="1"/>
          <p:nvPr/>
        </p:nvSpPr>
        <p:spPr>
          <a:xfrm>
            <a:off x="3181758" y="5754469"/>
            <a:ext cx="1447800" cy="646331"/>
          </a:xfrm>
          <a:prstGeom prst="rect">
            <a:avLst/>
          </a:prstGeom>
          <a:noFill/>
        </p:spPr>
        <p:txBody>
          <a:bodyPr wrap="square" rtlCol="0">
            <a:spAutoFit/>
          </a:bodyPr>
          <a:lstStyle/>
          <a:p>
            <a:pPr algn="ctr"/>
            <a:r>
              <a:rPr lang="en-US" dirty="0"/>
              <a:t>A  Time of Apostasy</a:t>
            </a:r>
          </a:p>
        </p:txBody>
      </p:sp>
      <p:cxnSp>
        <p:nvCxnSpPr>
          <p:cNvPr id="43" name="Straight Connector 42"/>
          <p:cNvCxnSpPr/>
          <p:nvPr/>
        </p:nvCxnSpPr>
        <p:spPr>
          <a:xfrm>
            <a:off x="5029200" y="4687669"/>
            <a:ext cx="914400" cy="0"/>
          </a:xfrm>
          <a:prstGeom prst="line">
            <a:avLst/>
          </a:prstGeom>
          <a:ln w="31750">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a:off x="5029200" y="5678269"/>
            <a:ext cx="914400" cy="0"/>
          </a:xfrm>
          <a:prstGeom prst="line">
            <a:avLst/>
          </a:prstGeom>
          <a:ln w="31750">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a:off x="2057400" y="4687669"/>
            <a:ext cx="914400" cy="0"/>
          </a:xfrm>
          <a:prstGeom prst="line">
            <a:avLst/>
          </a:prstGeom>
          <a:ln w="31750">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a:off x="2057400" y="5678269"/>
            <a:ext cx="914400" cy="0"/>
          </a:xfrm>
          <a:prstGeom prst="line">
            <a:avLst/>
          </a:prstGeom>
          <a:ln w="31750">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49" name="TextBox 48"/>
          <p:cNvSpPr txBox="1"/>
          <p:nvPr/>
        </p:nvSpPr>
        <p:spPr>
          <a:xfrm>
            <a:off x="2971800" y="2907268"/>
            <a:ext cx="2209800" cy="369332"/>
          </a:xfrm>
          <a:prstGeom prst="rect">
            <a:avLst/>
          </a:prstGeom>
          <a:noFill/>
        </p:spPr>
        <p:txBody>
          <a:bodyPr wrap="square" rtlCol="0">
            <a:spAutoFit/>
          </a:bodyPr>
          <a:lstStyle/>
          <a:p>
            <a:pPr algn="ctr"/>
            <a:r>
              <a:rPr lang="en-US" i="1" dirty="0">
                <a:solidFill>
                  <a:srgbClr val="FFC000"/>
                </a:solidFill>
              </a:rPr>
              <a:t>“time is no more…”</a:t>
            </a:r>
          </a:p>
        </p:txBody>
      </p:sp>
      <p:sp>
        <p:nvSpPr>
          <p:cNvPr id="50" name="TextBox 49"/>
          <p:cNvSpPr txBox="1"/>
          <p:nvPr/>
        </p:nvSpPr>
        <p:spPr>
          <a:xfrm>
            <a:off x="2971800" y="5345668"/>
            <a:ext cx="2209800" cy="369332"/>
          </a:xfrm>
          <a:prstGeom prst="rect">
            <a:avLst/>
          </a:prstGeom>
          <a:noFill/>
        </p:spPr>
        <p:txBody>
          <a:bodyPr wrap="square" rtlCol="0">
            <a:spAutoFit/>
          </a:bodyPr>
          <a:lstStyle/>
          <a:p>
            <a:pPr algn="ctr"/>
            <a:r>
              <a:rPr lang="en-US" i="1" dirty="0">
                <a:solidFill>
                  <a:srgbClr val="FFC000"/>
                </a:solidFill>
              </a:rPr>
              <a:t>“time is no more…”</a:t>
            </a:r>
          </a:p>
        </p:txBody>
      </p:sp>
      <p:sp>
        <p:nvSpPr>
          <p:cNvPr id="51" name="TextBox 50"/>
          <p:cNvSpPr txBox="1"/>
          <p:nvPr/>
        </p:nvSpPr>
        <p:spPr>
          <a:xfrm>
            <a:off x="6096000" y="2044005"/>
            <a:ext cx="2819400" cy="2462213"/>
          </a:xfrm>
          <a:prstGeom prst="rect">
            <a:avLst/>
          </a:prstGeom>
          <a:noFill/>
        </p:spPr>
        <p:txBody>
          <a:bodyPr wrap="square" rtlCol="0">
            <a:spAutoFit/>
          </a:bodyPr>
          <a:lstStyle/>
          <a:p>
            <a:pPr>
              <a:buFont typeface="Arial" pitchFamily="34" charset="0"/>
              <a:buChar char="•"/>
            </a:pPr>
            <a:r>
              <a:rPr lang="en-US" sz="1400" dirty="0"/>
              <a:t> Removing posts  through the publication of the 1863 Chart omitting the 2520 and “the daily”</a:t>
            </a:r>
          </a:p>
          <a:p>
            <a:pPr>
              <a:buFont typeface="Arial" pitchFamily="34" charset="0"/>
              <a:buChar char="•"/>
            </a:pPr>
            <a:r>
              <a:rPr lang="en-US" sz="1400" dirty="0"/>
              <a:t> Rejection of the Spirit of Prophecy</a:t>
            </a:r>
          </a:p>
          <a:p>
            <a:pPr>
              <a:buFont typeface="Arial" pitchFamily="34" charset="0"/>
              <a:buChar char="•"/>
            </a:pPr>
            <a:r>
              <a:rPr lang="en-US" sz="1400" dirty="0"/>
              <a:t> Rejection of Righteousness by Faith message in 1888</a:t>
            </a:r>
          </a:p>
          <a:p>
            <a:pPr>
              <a:buFont typeface="Arial" pitchFamily="34" charset="0"/>
              <a:buChar char="•"/>
            </a:pPr>
            <a:r>
              <a:rPr lang="en-US" sz="1400" dirty="0"/>
              <a:t> Compromise on Educational System (doctrine, accreditation, higher criticism, etc.)</a:t>
            </a:r>
          </a:p>
          <a:p>
            <a:pPr>
              <a:buFont typeface="Arial" pitchFamily="34" charset="0"/>
              <a:buChar char="•"/>
            </a:pPr>
            <a:r>
              <a:rPr lang="en-US" sz="1400" dirty="0"/>
              <a:t>  Prophecies once understood would become “sealed”</a:t>
            </a:r>
          </a:p>
        </p:txBody>
      </p:sp>
      <p:sp>
        <p:nvSpPr>
          <p:cNvPr id="56" name="TextBox 55"/>
          <p:cNvSpPr txBox="1"/>
          <p:nvPr/>
        </p:nvSpPr>
        <p:spPr>
          <a:xfrm>
            <a:off x="6096000" y="4634805"/>
            <a:ext cx="2819400" cy="1815882"/>
          </a:xfrm>
          <a:prstGeom prst="rect">
            <a:avLst/>
          </a:prstGeom>
          <a:noFill/>
        </p:spPr>
        <p:txBody>
          <a:bodyPr wrap="square" rtlCol="0">
            <a:spAutoFit/>
          </a:bodyPr>
          <a:lstStyle/>
          <a:p>
            <a:pPr>
              <a:buFont typeface="Arial" pitchFamily="34" charset="0"/>
              <a:buChar char="•"/>
            </a:pPr>
            <a:r>
              <a:rPr lang="en-US" sz="1400" dirty="0"/>
              <a:t> Rejection of the Spirit of Prophecy</a:t>
            </a:r>
          </a:p>
          <a:p>
            <a:pPr>
              <a:buFont typeface="Arial" pitchFamily="34" charset="0"/>
              <a:buChar char="•"/>
            </a:pPr>
            <a:r>
              <a:rPr lang="en-US" sz="1400" dirty="0"/>
              <a:t> Rejection of ever increasing light with the fulfillment of Daniel 11:40</a:t>
            </a:r>
          </a:p>
          <a:p>
            <a:pPr>
              <a:buFont typeface="Arial" pitchFamily="34" charset="0"/>
              <a:buChar char="•"/>
            </a:pPr>
            <a:r>
              <a:rPr lang="en-US" sz="1400" dirty="0"/>
              <a:t> Compromise in worship style, dress, music, church manual</a:t>
            </a:r>
          </a:p>
          <a:p>
            <a:pPr>
              <a:buFont typeface="Arial" pitchFamily="34" charset="0"/>
              <a:buChar char="•"/>
            </a:pPr>
            <a:r>
              <a:rPr lang="en-US" sz="1400" dirty="0"/>
              <a:t> Following the Ecumenical Movement and alliances with government agencies</a:t>
            </a:r>
          </a:p>
        </p:txBody>
      </p:sp>
      <p:grpSp>
        <p:nvGrpSpPr>
          <p:cNvPr id="57" name="Group 56"/>
          <p:cNvGrpSpPr/>
          <p:nvPr/>
        </p:nvGrpSpPr>
        <p:grpSpPr>
          <a:xfrm>
            <a:off x="6019800" y="990600"/>
            <a:ext cx="3124200" cy="914401"/>
            <a:chOff x="1999842" y="4495798"/>
            <a:chExt cx="5315358" cy="1676402"/>
          </a:xfrm>
        </p:grpSpPr>
        <p:cxnSp>
          <p:nvCxnSpPr>
            <p:cNvPr id="58" name="Straight Connector 57"/>
            <p:cNvCxnSpPr/>
            <p:nvPr/>
          </p:nvCxnSpPr>
          <p:spPr>
            <a:xfrm>
              <a:off x="2514600" y="5867400"/>
              <a:ext cx="0" cy="30480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a:off x="3923488" y="5668796"/>
              <a:ext cx="0" cy="381000"/>
            </a:xfrm>
            <a:prstGeom prst="line">
              <a:avLst/>
            </a:prstGeom>
            <a:ln w="25400">
              <a:solidFill>
                <a:srgbClr val="FFFF00"/>
              </a:solidFill>
            </a:ln>
          </p:spPr>
          <p:style>
            <a:lnRef idx="1">
              <a:schemeClr val="accent1"/>
            </a:lnRef>
            <a:fillRef idx="0">
              <a:schemeClr val="accent1"/>
            </a:fillRef>
            <a:effectRef idx="0">
              <a:schemeClr val="accent1"/>
            </a:effectRef>
            <a:fontRef idx="minor">
              <a:schemeClr val="tx1"/>
            </a:fontRef>
          </p:style>
        </p:cxnSp>
        <p:sp>
          <p:nvSpPr>
            <p:cNvPr id="60" name="TextBox 59"/>
            <p:cNvSpPr txBox="1"/>
            <p:nvPr/>
          </p:nvSpPr>
          <p:spPr>
            <a:xfrm>
              <a:off x="1999842" y="5253331"/>
              <a:ext cx="1048158" cy="479618"/>
            </a:xfrm>
            <a:prstGeom prst="rect">
              <a:avLst/>
            </a:prstGeom>
            <a:noFill/>
          </p:spPr>
          <p:txBody>
            <a:bodyPr wrap="square" rtlCol="0">
              <a:spAutoFit/>
            </a:bodyPr>
            <a:lstStyle/>
            <a:p>
              <a:r>
                <a:rPr lang="en-US" sz="1050" b="1" dirty="0">
                  <a:effectLst>
                    <a:outerShdw blurRad="38100" dist="38100" dir="2700000" algn="tl">
                      <a:srgbClr val="000000">
                        <a:alpha val="43137"/>
                      </a:srgbClr>
                    </a:outerShdw>
                  </a:effectLst>
                </a:rPr>
                <a:t>457BC</a:t>
              </a:r>
            </a:p>
          </p:txBody>
        </p:sp>
        <p:sp>
          <p:nvSpPr>
            <p:cNvPr id="61" name="TextBox 60"/>
            <p:cNvSpPr txBox="1"/>
            <p:nvPr/>
          </p:nvSpPr>
          <p:spPr>
            <a:xfrm>
              <a:off x="2895599" y="5601507"/>
              <a:ext cx="838201" cy="451405"/>
            </a:xfrm>
            <a:prstGeom prst="rect">
              <a:avLst/>
            </a:prstGeom>
            <a:noFill/>
          </p:spPr>
          <p:txBody>
            <a:bodyPr wrap="square" rtlCol="0">
              <a:spAutoFit/>
            </a:bodyPr>
            <a:lstStyle/>
            <a:p>
              <a:r>
                <a:rPr lang="en-US" sz="1000" dirty="0">
                  <a:effectLst>
                    <a:outerShdw blurRad="38100" dist="38100" dir="2700000" algn="tl">
                      <a:srgbClr val="000000">
                        <a:alpha val="43137"/>
                      </a:srgbClr>
                    </a:outerShdw>
                  </a:effectLst>
                </a:rPr>
                <a:t>7-wks</a:t>
              </a:r>
            </a:p>
          </p:txBody>
        </p:sp>
        <p:cxnSp>
          <p:nvCxnSpPr>
            <p:cNvPr id="62" name="Straight Connector 61"/>
            <p:cNvCxnSpPr/>
            <p:nvPr/>
          </p:nvCxnSpPr>
          <p:spPr>
            <a:xfrm>
              <a:off x="5943600" y="5668796"/>
              <a:ext cx="0" cy="381000"/>
            </a:xfrm>
            <a:prstGeom prst="line">
              <a:avLst/>
            </a:prstGeom>
            <a:ln w="25400">
              <a:solidFill>
                <a:srgbClr val="FFFF00"/>
              </a:solidFill>
            </a:ln>
          </p:spPr>
          <p:style>
            <a:lnRef idx="1">
              <a:schemeClr val="accent1"/>
            </a:lnRef>
            <a:fillRef idx="0">
              <a:schemeClr val="accent1"/>
            </a:fillRef>
            <a:effectRef idx="0">
              <a:schemeClr val="accent1"/>
            </a:effectRef>
            <a:fontRef idx="minor">
              <a:schemeClr val="tx1"/>
            </a:fontRef>
          </p:style>
        </p:cxnSp>
        <p:sp>
          <p:nvSpPr>
            <p:cNvPr id="63" name="TextBox 62"/>
            <p:cNvSpPr txBox="1"/>
            <p:nvPr/>
          </p:nvSpPr>
          <p:spPr>
            <a:xfrm>
              <a:off x="4419599" y="5601512"/>
              <a:ext cx="990599" cy="465513"/>
            </a:xfrm>
            <a:prstGeom prst="rect">
              <a:avLst/>
            </a:prstGeom>
            <a:noFill/>
          </p:spPr>
          <p:txBody>
            <a:bodyPr wrap="square" rtlCol="0">
              <a:spAutoFit/>
            </a:bodyPr>
            <a:lstStyle/>
            <a:p>
              <a:r>
                <a:rPr lang="en-US" sz="1000" dirty="0">
                  <a:solidFill>
                    <a:srgbClr val="FFFF00"/>
                  </a:solidFill>
                  <a:effectLst>
                    <a:outerShdw blurRad="38100" dist="38100" dir="2700000" algn="tl">
                      <a:srgbClr val="000000">
                        <a:alpha val="43137"/>
                      </a:srgbClr>
                    </a:outerShdw>
                  </a:effectLst>
                </a:rPr>
                <a:t>62-wks</a:t>
              </a:r>
            </a:p>
          </p:txBody>
        </p:sp>
        <p:sp>
          <p:nvSpPr>
            <p:cNvPr id="64" name="TextBox 63"/>
            <p:cNvSpPr txBox="1"/>
            <p:nvPr/>
          </p:nvSpPr>
          <p:spPr>
            <a:xfrm>
              <a:off x="6019801" y="5601510"/>
              <a:ext cx="762001" cy="451405"/>
            </a:xfrm>
            <a:prstGeom prst="rect">
              <a:avLst/>
            </a:prstGeom>
            <a:noFill/>
          </p:spPr>
          <p:txBody>
            <a:bodyPr wrap="square" rtlCol="0">
              <a:spAutoFit/>
            </a:bodyPr>
            <a:lstStyle/>
            <a:p>
              <a:r>
                <a:rPr lang="en-US" sz="1000" dirty="0">
                  <a:effectLst>
                    <a:outerShdw blurRad="38100" dist="38100" dir="2700000" algn="tl">
                      <a:srgbClr val="000000">
                        <a:alpha val="43137"/>
                      </a:srgbClr>
                    </a:outerShdw>
                  </a:effectLst>
                </a:rPr>
                <a:t>1-wk</a:t>
              </a:r>
            </a:p>
          </p:txBody>
        </p:sp>
        <p:cxnSp>
          <p:nvCxnSpPr>
            <p:cNvPr id="65" name="Straight Connector 64"/>
            <p:cNvCxnSpPr/>
            <p:nvPr/>
          </p:nvCxnSpPr>
          <p:spPr>
            <a:xfrm>
              <a:off x="6781800" y="5668796"/>
              <a:ext cx="0" cy="38100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flipV="1">
              <a:off x="2514600" y="5017532"/>
              <a:ext cx="4267200" cy="11668"/>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a:off x="6781800" y="5017532"/>
              <a:ext cx="0" cy="22860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a:off x="2514600" y="5017532"/>
              <a:ext cx="0" cy="22860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69" name="TextBox 68"/>
            <p:cNvSpPr txBox="1"/>
            <p:nvPr/>
          </p:nvSpPr>
          <p:spPr>
            <a:xfrm>
              <a:off x="3581400" y="5308377"/>
              <a:ext cx="1040860" cy="465512"/>
            </a:xfrm>
            <a:prstGeom prst="rect">
              <a:avLst/>
            </a:prstGeom>
            <a:noFill/>
          </p:spPr>
          <p:txBody>
            <a:bodyPr wrap="square" rtlCol="0">
              <a:spAutoFit/>
            </a:bodyPr>
            <a:lstStyle/>
            <a:p>
              <a:r>
                <a:rPr lang="en-US" sz="1000" b="1" dirty="0">
                  <a:solidFill>
                    <a:srgbClr val="C00000"/>
                  </a:solidFill>
                  <a:effectLst>
                    <a:outerShdw blurRad="38100" dist="38100" dir="2700000" algn="tl">
                      <a:srgbClr val="000000">
                        <a:alpha val="43137"/>
                      </a:srgbClr>
                    </a:outerShdw>
                  </a:effectLst>
                </a:rPr>
                <a:t>408BC</a:t>
              </a:r>
            </a:p>
          </p:txBody>
        </p:sp>
        <p:sp>
          <p:nvSpPr>
            <p:cNvPr id="70" name="TextBox 69"/>
            <p:cNvSpPr txBox="1"/>
            <p:nvPr/>
          </p:nvSpPr>
          <p:spPr>
            <a:xfrm>
              <a:off x="4028020" y="4495798"/>
              <a:ext cx="1601823" cy="479618"/>
            </a:xfrm>
            <a:prstGeom prst="rect">
              <a:avLst/>
            </a:prstGeom>
            <a:noFill/>
          </p:spPr>
          <p:txBody>
            <a:bodyPr wrap="square" rtlCol="0">
              <a:spAutoFit/>
            </a:bodyPr>
            <a:lstStyle/>
            <a:p>
              <a:r>
                <a:rPr lang="en-US" sz="1050" b="1" i="1" dirty="0">
                  <a:effectLst>
                    <a:outerShdw blurRad="38100" dist="38100" dir="2700000" algn="tl">
                      <a:srgbClr val="000000">
                        <a:alpha val="43137"/>
                      </a:srgbClr>
                    </a:outerShdw>
                  </a:effectLst>
                </a:rPr>
                <a:t>70-Weeks</a:t>
              </a:r>
            </a:p>
          </p:txBody>
        </p:sp>
        <p:sp>
          <p:nvSpPr>
            <p:cNvPr id="71" name="TextBox 70"/>
            <p:cNvSpPr txBox="1"/>
            <p:nvPr/>
          </p:nvSpPr>
          <p:spPr>
            <a:xfrm>
              <a:off x="6447818" y="5296709"/>
              <a:ext cx="867382" cy="465512"/>
            </a:xfrm>
            <a:prstGeom prst="rect">
              <a:avLst/>
            </a:prstGeom>
            <a:noFill/>
          </p:spPr>
          <p:txBody>
            <a:bodyPr wrap="square" rtlCol="0">
              <a:spAutoFit/>
            </a:bodyPr>
            <a:lstStyle/>
            <a:p>
              <a:r>
                <a:rPr lang="en-US" sz="1000" b="1" dirty="0">
                  <a:solidFill>
                    <a:srgbClr val="C00000"/>
                  </a:solidFill>
                  <a:effectLst>
                    <a:outerShdw blurRad="38100" dist="38100" dir="2700000" algn="tl">
                      <a:srgbClr val="000000">
                        <a:alpha val="43137"/>
                      </a:srgbClr>
                    </a:outerShdw>
                  </a:effectLst>
                </a:rPr>
                <a:t>34AD</a:t>
              </a:r>
            </a:p>
          </p:txBody>
        </p:sp>
        <p:cxnSp>
          <p:nvCxnSpPr>
            <p:cNvPr id="72" name="Straight Connector 71"/>
            <p:cNvCxnSpPr/>
            <p:nvPr/>
          </p:nvCxnSpPr>
          <p:spPr>
            <a:xfrm>
              <a:off x="2533242" y="6056531"/>
              <a:ext cx="4267200" cy="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flipV="1">
              <a:off x="3922757" y="6032498"/>
              <a:ext cx="1966371" cy="24033"/>
            </a:xfrm>
            <a:prstGeom prst="line">
              <a:avLst/>
            </a:prstGeom>
            <a:ln w="31750">
              <a:solidFill>
                <a:srgbClr val="FFFF00"/>
              </a:solidFill>
            </a:ln>
          </p:spPr>
          <p:style>
            <a:lnRef idx="1">
              <a:schemeClr val="accent1"/>
            </a:lnRef>
            <a:fillRef idx="0">
              <a:schemeClr val="accent1"/>
            </a:fillRef>
            <a:effectRef idx="0">
              <a:schemeClr val="accent1"/>
            </a:effectRef>
            <a:fontRef idx="minor">
              <a:schemeClr val="tx1"/>
            </a:fontRef>
          </p:style>
        </p:cxnSp>
      </p:gr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Present Truth!</a:t>
            </a:r>
          </a:p>
        </p:txBody>
      </p:sp>
      <p:sp>
        <p:nvSpPr>
          <p:cNvPr id="3" name="Content Placeholder 2"/>
          <p:cNvSpPr>
            <a:spLocks noGrp="1"/>
          </p:cNvSpPr>
          <p:nvPr>
            <p:ph idx="1"/>
          </p:nvPr>
        </p:nvSpPr>
        <p:spPr>
          <a:xfrm>
            <a:off x="609600" y="2209800"/>
            <a:ext cx="8077200" cy="4572000"/>
          </a:xfrm>
        </p:spPr>
        <p:txBody>
          <a:bodyPr>
            <a:normAutofit fontScale="77500" lnSpcReduction="20000"/>
          </a:bodyPr>
          <a:lstStyle/>
          <a:p>
            <a:pPr>
              <a:buNone/>
            </a:pPr>
            <a:r>
              <a:rPr lang="en-US" dirty="0"/>
              <a:t>There are many precious truths contained in the Word of God, but </a:t>
            </a:r>
            <a:r>
              <a:rPr lang="en-US" b="1" u="sng" dirty="0">
                <a:solidFill>
                  <a:srgbClr val="FFFF00"/>
                </a:solidFill>
              </a:rPr>
              <a:t>it is "present truth" that the flock needs now</a:t>
            </a:r>
            <a:r>
              <a:rPr lang="en-US" dirty="0"/>
              <a:t>. I have seen the danger of the messengers running off from the important points of present truth, to dwell upon subjects that are not calculated </a:t>
            </a:r>
            <a:r>
              <a:rPr lang="en-US" b="1" u="sng" dirty="0">
                <a:solidFill>
                  <a:srgbClr val="FFFF00"/>
                </a:solidFill>
              </a:rPr>
              <a:t>to unite the flock </a:t>
            </a:r>
            <a:r>
              <a:rPr lang="en-US" dirty="0"/>
              <a:t>and </a:t>
            </a:r>
            <a:r>
              <a:rPr lang="en-US" b="1" u="sng" dirty="0">
                <a:solidFill>
                  <a:srgbClr val="FFFF00"/>
                </a:solidFill>
              </a:rPr>
              <a:t>sanctify the soul</a:t>
            </a:r>
            <a:r>
              <a:rPr lang="en-US" dirty="0"/>
              <a:t>. Satan will here take every possible advantage to injure the cause.  {Early Writings 63.1}  </a:t>
            </a:r>
          </a:p>
          <a:p>
            <a:pPr>
              <a:buNone/>
            </a:pPr>
            <a:r>
              <a:rPr lang="en-US" dirty="0"/>
              <a:t>     But such subjects as </a:t>
            </a:r>
            <a:r>
              <a:rPr lang="en-US" b="1" u="sng" dirty="0">
                <a:solidFill>
                  <a:srgbClr val="FFFF00"/>
                </a:solidFill>
              </a:rPr>
              <a:t>the sanctuary</a:t>
            </a:r>
            <a:r>
              <a:rPr lang="en-US" dirty="0"/>
              <a:t>, in connection with </a:t>
            </a:r>
            <a:r>
              <a:rPr lang="en-US" b="1" u="sng" dirty="0">
                <a:solidFill>
                  <a:srgbClr val="FFFF00"/>
                </a:solidFill>
              </a:rPr>
              <a:t>the 2300 days</a:t>
            </a:r>
            <a:r>
              <a:rPr lang="en-US" dirty="0"/>
              <a:t>,</a:t>
            </a:r>
            <a:r>
              <a:rPr lang="en-US" dirty="0">
                <a:solidFill>
                  <a:srgbClr val="FFFF00"/>
                </a:solidFill>
              </a:rPr>
              <a:t> </a:t>
            </a:r>
            <a:r>
              <a:rPr lang="en-US" b="1" u="sng" dirty="0">
                <a:solidFill>
                  <a:srgbClr val="FFFF00"/>
                </a:solidFill>
              </a:rPr>
              <a:t>the commandments of God </a:t>
            </a:r>
            <a:r>
              <a:rPr lang="en-US" dirty="0"/>
              <a:t>and the </a:t>
            </a:r>
            <a:r>
              <a:rPr lang="en-US" b="1" u="sng" dirty="0">
                <a:solidFill>
                  <a:srgbClr val="FFFF00"/>
                </a:solidFill>
              </a:rPr>
              <a:t>faith of Jesus</a:t>
            </a:r>
            <a:r>
              <a:rPr lang="en-US" dirty="0"/>
              <a:t>,</a:t>
            </a:r>
            <a:r>
              <a:rPr lang="en-US" dirty="0">
                <a:solidFill>
                  <a:srgbClr val="FFFF00"/>
                </a:solidFill>
              </a:rPr>
              <a:t> </a:t>
            </a:r>
            <a:r>
              <a:rPr lang="en-US" dirty="0"/>
              <a:t>are perfectly calculated to </a:t>
            </a:r>
            <a:r>
              <a:rPr lang="en-US" u="sng" dirty="0">
                <a:solidFill>
                  <a:srgbClr val="FF0000"/>
                </a:solidFill>
              </a:rPr>
              <a:t>explain the past Advent movement</a:t>
            </a:r>
            <a:r>
              <a:rPr lang="en-US" dirty="0">
                <a:solidFill>
                  <a:srgbClr val="FFFF00"/>
                </a:solidFill>
              </a:rPr>
              <a:t> </a:t>
            </a:r>
            <a:r>
              <a:rPr lang="en-US" dirty="0"/>
              <a:t>and</a:t>
            </a:r>
            <a:r>
              <a:rPr lang="en-US" dirty="0">
                <a:solidFill>
                  <a:srgbClr val="FFFF00"/>
                </a:solidFill>
              </a:rPr>
              <a:t> </a:t>
            </a:r>
            <a:r>
              <a:rPr lang="en-US" u="sng" dirty="0">
                <a:solidFill>
                  <a:srgbClr val="FF0000"/>
                </a:solidFill>
              </a:rPr>
              <a:t>show what our present position is</a:t>
            </a:r>
            <a:r>
              <a:rPr lang="en-US" dirty="0"/>
              <a:t>,</a:t>
            </a:r>
            <a:r>
              <a:rPr lang="en-US" dirty="0">
                <a:solidFill>
                  <a:srgbClr val="FFFF00"/>
                </a:solidFill>
              </a:rPr>
              <a:t> </a:t>
            </a:r>
            <a:r>
              <a:rPr lang="en-US" dirty="0">
                <a:solidFill>
                  <a:srgbClr val="FF0000"/>
                </a:solidFill>
              </a:rPr>
              <a:t>establish the faith of the doubting</a:t>
            </a:r>
            <a:r>
              <a:rPr lang="en-US" dirty="0"/>
              <a:t>, and </a:t>
            </a:r>
            <a:r>
              <a:rPr lang="en-US" u="sng" dirty="0">
                <a:solidFill>
                  <a:srgbClr val="FF0000"/>
                </a:solidFill>
              </a:rPr>
              <a:t>give certainty to the glorious future</a:t>
            </a:r>
            <a:r>
              <a:rPr lang="en-US" dirty="0"/>
              <a:t>.</a:t>
            </a:r>
            <a:r>
              <a:rPr lang="en-US" dirty="0">
                <a:solidFill>
                  <a:srgbClr val="FFFF00"/>
                </a:solidFill>
              </a:rPr>
              <a:t> </a:t>
            </a:r>
            <a:r>
              <a:rPr lang="en-US" dirty="0"/>
              <a:t>These, I have frequently seen, </a:t>
            </a:r>
            <a:r>
              <a:rPr lang="en-US" b="1" u="sng" dirty="0">
                <a:solidFill>
                  <a:srgbClr val="FFFF00"/>
                </a:solidFill>
              </a:rPr>
              <a:t>were the principal subjects on which the messengers should dwell</a:t>
            </a:r>
            <a:r>
              <a:rPr lang="en-US" dirty="0"/>
              <a:t>.  {Early Writings 63.2} </a:t>
            </a:r>
          </a:p>
        </p:txBody>
      </p:sp>
      <p:sp>
        <p:nvSpPr>
          <p:cNvPr id="4" name="TextBox 3"/>
          <p:cNvSpPr txBox="1"/>
          <p:nvPr/>
        </p:nvSpPr>
        <p:spPr>
          <a:xfrm>
            <a:off x="228600" y="1349514"/>
            <a:ext cx="8763000" cy="707886"/>
          </a:xfrm>
          <a:prstGeom prst="rect">
            <a:avLst/>
          </a:prstGeom>
          <a:noFill/>
        </p:spPr>
        <p:txBody>
          <a:bodyPr wrap="square" rtlCol="0">
            <a:spAutoFit/>
          </a:bodyPr>
          <a:lstStyle/>
          <a:p>
            <a:pPr algn="ctr"/>
            <a:r>
              <a:rPr lang="en-US" sz="2000" i="1" dirty="0"/>
              <a:t>“Wherefore I will not be negligent to put you always in remembrance of these things, though ye know [them], and be established in the </a:t>
            </a:r>
            <a:r>
              <a:rPr lang="en-US" sz="2000" b="1" i="1" u="sng" dirty="0"/>
              <a:t>present truth</a:t>
            </a:r>
            <a:r>
              <a:rPr lang="en-US" sz="2000" i="1" dirty="0"/>
              <a:t>.” </a:t>
            </a:r>
            <a:r>
              <a:rPr lang="en-US" sz="2000" dirty="0"/>
              <a:t>2 Peter 1:12</a:t>
            </a:r>
          </a:p>
        </p:txBody>
      </p:sp>
    </p:spTree>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t>Significance of the 70-week Prophecy:  Part 3 – the 1 Week</a:t>
            </a:r>
          </a:p>
        </p:txBody>
      </p:sp>
      <p:cxnSp>
        <p:nvCxnSpPr>
          <p:cNvPr id="4" name="Straight Connector 3"/>
          <p:cNvCxnSpPr/>
          <p:nvPr/>
        </p:nvCxnSpPr>
        <p:spPr>
          <a:xfrm>
            <a:off x="2362200" y="3849469"/>
            <a:ext cx="0" cy="30480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a:off x="3771088" y="3650865"/>
            <a:ext cx="0" cy="38100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1847442" y="3235404"/>
            <a:ext cx="1048158" cy="461665"/>
          </a:xfrm>
          <a:prstGeom prst="rect">
            <a:avLst/>
          </a:prstGeom>
          <a:noFill/>
        </p:spPr>
        <p:txBody>
          <a:bodyPr wrap="square" rtlCol="0">
            <a:spAutoFit/>
          </a:bodyPr>
          <a:lstStyle/>
          <a:p>
            <a:r>
              <a:rPr lang="en-US" sz="2400" b="1" dirty="0">
                <a:effectLst>
                  <a:outerShdw blurRad="38100" dist="38100" dir="2700000" algn="tl">
                    <a:srgbClr val="000000">
                      <a:alpha val="43137"/>
                    </a:srgbClr>
                  </a:outerShdw>
                </a:effectLst>
              </a:rPr>
              <a:t>457BC</a:t>
            </a:r>
          </a:p>
        </p:txBody>
      </p:sp>
      <p:sp>
        <p:nvSpPr>
          <p:cNvPr id="7" name="TextBox 6"/>
          <p:cNvSpPr txBox="1"/>
          <p:nvPr/>
        </p:nvSpPr>
        <p:spPr>
          <a:xfrm>
            <a:off x="2743200" y="3583581"/>
            <a:ext cx="838200" cy="400110"/>
          </a:xfrm>
          <a:prstGeom prst="rect">
            <a:avLst/>
          </a:prstGeom>
          <a:noFill/>
        </p:spPr>
        <p:txBody>
          <a:bodyPr wrap="square" rtlCol="0">
            <a:spAutoFit/>
          </a:bodyPr>
          <a:lstStyle/>
          <a:p>
            <a:r>
              <a:rPr lang="en-US" sz="2000" dirty="0">
                <a:effectLst>
                  <a:outerShdw blurRad="38100" dist="38100" dir="2700000" algn="tl">
                    <a:srgbClr val="000000">
                      <a:alpha val="43137"/>
                    </a:srgbClr>
                  </a:outerShdw>
                </a:effectLst>
              </a:rPr>
              <a:t>7-wks</a:t>
            </a:r>
          </a:p>
        </p:txBody>
      </p:sp>
      <p:cxnSp>
        <p:nvCxnSpPr>
          <p:cNvPr id="8" name="Straight Connector 7"/>
          <p:cNvCxnSpPr/>
          <p:nvPr/>
        </p:nvCxnSpPr>
        <p:spPr>
          <a:xfrm>
            <a:off x="5791200" y="3650865"/>
            <a:ext cx="0" cy="381000"/>
          </a:xfrm>
          <a:prstGeom prst="line">
            <a:avLst/>
          </a:prstGeom>
          <a:ln w="25400">
            <a:solidFill>
              <a:srgbClr val="FFFF00"/>
            </a:solidFill>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4267200" y="3583581"/>
            <a:ext cx="990600" cy="400110"/>
          </a:xfrm>
          <a:prstGeom prst="rect">
            <a:avLst/>
          </a:prstGeom>
          <a:noFill/>
        </p:spPr>
        <p:txBody>
          <a:bodyPr wrap="square" rtlCol="0">
            <a:spAutoFit/>
          </a:bodyPr>
          <a:lstStyle/>
          <a:p>
            <a:r>
              <a:rPr lang="en-US" sz="2000" dirty="0">
                <a:effectLst>
                  <a:outerShdw blurRad="38100" dist="38100" dir="2700000" algn="tl">
                    <a:srgbClr val="000000">
                      <a:alpha val="43137"/>
                    </a:srgbClr>
                  </a:outerShdw>
                </a:effectLst>
              </a:rPr>
              <a:t>62-wks</a:t>
            </a:r>
          </a:p>
        </p:txBody>
      </p:sp>
      <p:sp>
        <p:nvSpPr>
          <p:cNvPr id="10" name="TextBox 9"/>
          <p:cNvSpPr txBox="1"/>
          <p:nvPr/>
        </p:nvSpPr>
        <p:spPr>
          <a:xfrm>
            <a:off x="5867400" y="3583581"/>
            <a:ext cx="762000" cy="400110"/>
          </a:xfrm>
          <a:prstGeom prst="rect">
            <a:avLst/>
          </a:prstGeom>
          <a:noFill/>
        </p:spPr>
        <p:txBody>
          <a:bodyPr wrap="square" rtlCol="0">
            <a:spAutoFit/>
          </a:bodyPr>
          <a:lstStyle/>
          <a:p>
            <a:r>
              <a:rPr lang="en-US" sz="2000" dirty="0">
                <a:solidFill>
                  <a:srgbClr val="FFFF00"/>
                </a:solidFill>
                <a:effectLst>
                  <a:outerShdw blurRad="38100" dist="38100" dir="2700000" algn="tl">
                    <a:srgbClr val="000000">
                      <a:alpha val="43137"/>
                    </a:srgbClr>
                  </a:outerShdw>
                </a:effectLst>
              </a:rPr>
              <a:t>1-wk</a:t>
            </a:r>
          </a:p>
        </p:txBody>
      </p:sp>
      <p:cxnSp>
        <p:nvCxnSpPr>
          <p:cNvPr id="11" name="Straight Connector 10"/>
          <p:cNvCxnSpPr/>
          <p:nvPr/>
        </p:nvCxnSpPr>
        <p:spPr>
          <a:xfrm>
            <a:off x="6629400" y="3650865"/>
            <a:ext cx="0" cy="381000"/>
          </a:xfrm>
          <a:prstGeom prst="line">
            <a:avLst/>
          </a:prstGeom>
          <a:ln w="254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flipV="1">
            <a:off x="2362200" y="2999601"/>
            <a:ext cx="4267200" cy="11668"/>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6629400" y="2999601"/>
            <a:ext cx="0" cy="22860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2362200" y="2999601"/>
            <a:ext cx="0" cy="22860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3429000" y="3290449"/>
            <a:ext cx="1040860" cy="400110"/>
          </a:xfrm>
          <a:prstGeom prst="rect">
            <a:avLst/>
          </a:prstGeom>
          <a:noFill/>
        </p:spPr>
        <p:txBody>
          <a:bodyPr wrap="square" rtlCol="0">
            <a:spAutoFit/>
          </a:bodyPr>
          <a:lstStyle/>
          <a:p>
            <a:r>
              <a:rPr lang="en-US" sz="2000" b="1" dirty="0">
                <a:solidFill>
                  <a:srgbClr val="C00000"/>
                </a:solidFill>
                <a:effectLst>
                  <a:outerShdw blurRad="38100" dist="38100" dir="2700000" algn="tl">
                    <a:srgbClr val="000000">
                      <a:alpha val="43137"/>
                    </a:srgbClr>
                  </a:outerShdw>
                </a:effectLst>
              </a:rPr>
              <a:t>408BC</a:t>
            </a:r>
          </a:p>
        </p:txBody>
      </p:sp>
      <p:sp>
        <p:nvSpPr>
          <p:cNvPr id="16" name="TextBox 15"/>
          <p:cNvSpPr txBox="1"/>
          <p:nvPr/>
        </p:nvSpPr>
        <p:spPr>
          <a:xfrm>
            <a:off x="3810000" y="2477869"/>
            <a:ext cx="1601821" cy="461665"/>
          </a:xfrm>
          <a:prstGeom prst="rect">
            <a:avLst/>
          </a:prstGeom>
          <a:noFill/>
        </p:spPr>
        <p:txBody>
          <a:bodyPr wrap="square" rtlCol="0">
            <a:spAutoFit/>
          </a:bodyPr>
          <a:lstStyle/>
          <a:p>
            <a:r>
              <a:rPr lang="en-US" sz="2400" b="1" i="1" dirty="0">
                <a:effectLst>
                  <a:outerShdw blurRad="38100" dist="38100" dir="2700000" algn="tl">
                    <a:srgbClr val="000000">
                      <a:alpha val="43137"/>
                    </a:srgbClr>
                  </a:outerShdw>
                </a:effectLst>
              </a:rPr>
              <a:t>70-Weeks</a:t>
            </a:r>
          </a:p>
        </p:txBody>
      </p:sp>
      <p:sp>
        <p:nvSpPr>
          <p:cNvPr id="17" name="TextBox 16"/>
          <p:cNvSpPr txBox="1"/>
          <p:nvPr/>
        </p:nvSpPr>
        <p:spPr>
          <a:xfrm>
            <a:off x="6295417" y="3278781"/>
            <a:ext cx="867383" cy="400110"/>
          </a:xfrm>
          <a:prstGeom prst="rect">
            <a:avLst/>
          </a:prstGeom>
          <a:noFill/>
        </p:spPr>
        <p:txBody>
          <a:bodyPr wrap="square" rtlCol="0">
            <a:spAutoFit/>
          </a:bodyPr>
          <a:lstStyle/>
          <a:p>
            <a:r>
              <a:rPr lang="en-US" sz="2000" b="1" dirty="0">
                <a:solidFill>
                  <a:srgbClr val="C00000"/>
                </a:solidFill>
                <a:effectLst>
                  <a:outerShdw blurRad="38100" dist="38100" dir="2700000" algn="tl">
                    <a:srgbClr val="000000">
                      <a:alpha val="43137"/>
                    </a:srgbClr>
                  </a:outerShdw>
                </a:effectLst>
              </a:rPr>
              <a:t>34AD</a:t>
            </a:r>
          </a:p>
        </p:txBody>
      </p:sp>
      <p:cxnSp>
        <p:nvCxnSpPr>
          <p:cNvPr id="24" name="Straight Connector 23"/>
          <p:cNvCxnSpPr/>
          <p:nvPr/>
        </p:nvCxnSpPr>
        <p:spPr>
          <a:xfrm>
            <a:off x="2380842" y="4038600"/>
            <a:ext cx="4267200" cy="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a:off x="5791200" y="4038600"/>
            <a:ext cx="838200" cy="0"/>
          </a:xfrm>
          <a:prstGeom prst="line">
            <a:avLst/>
          </a:prstGeom>
          <a:ln w="31750">
            <a:solidFill>
              <a:srgbClr val="FFFF00"/>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200" dirty="0"/>
              <a:t>1 Week Prophecy – Final Warning</a:t>
            </a:r>
          </a:p>
        </p:txBody>
      </p:sp>
      <p:cxnSp>
        <p:nvCxnSpPr>
          <p:cNvPr id="8" name="Straight Connector 7"/>
          <p:cNvCxnSpPr/>
          <p:nvPr/>
        </p:nvCxnSpPr>
        <p:spPr>
          <a:xfrm>
            <a:off x="3715158" y="3001796"/>
            <a:ext cx="0" cy="381000"/>
          </a:xfrm>
          <a:prstGeom prst="line">
            <a:avLst/>
          </a:prstGeom>
          <a:ln w="25400">
            <a:solidFill>
              <a:srgbClr val="FFFF00"/>
            </a:solidFill>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3791358" y="2934512"/>
            <a:ext cx="762000" cy="400110"/>
          </a:xfrm>
          <a:prstGeom prst="rect">
            <a:avLst/>
          </a:prstGeom>
          <a:noFill/>
        </p:spPr>
        <p:txBody>
          <a:bodyPr wrap="square" rtlCol="0">
            <a:spAutoFit/>
          </a:bodyPr>
          <a:lstStyle/>
          <a:p>
            <a:r>
              <a:rPr lang="en-US" sz="2000" dirty="0">
                <a:effectLst>
                  <a:outerShdw blurRad="38100" dist="38100" dir="2700000" algn="tl">
                    <a:srgbClr val="000000">
                      <a:alpha val="43137"/>
                    </a:srgbClr>
                  </a:outerShdw>
                </a:effectLst>
              </a:rPr>
              <a:t>1-wk</a:t>
            </a:r>
          </a:p>
        </p:txBody>
      </p:sp>
      <p:cxnSp>
        <p:nvCxnSpPr>
          <p:cNvPr id="11" name="Straight Connector 10"/>
          <p:cNvCxnSpPr/>
          <p:nvPr/>
        </p:nvCxnSpPr>
        <p:spPr>
          <a:xfrm>
            <a:off x="4553358" y="3001796"/>
            <a:ext cx="0" cy="381000"/>
          </a:xfrm>
          <a:prstGeom prst="line">
            <a:avLst/>
          </a:prstGeom>
          <a:ln w="254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flipV="1">
            <a:off x="3048000" y="2350532"/>
            <a:ext cx="1505358" cy="11668"/>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553358" y="2350532"/>
            <a:ext cx="0" cy="22860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3048000" y="3352800"/>
            <a:ext cx="2971800" cy="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sp>
        <p:nvSpPr>
          <p:cNvPr id="40" name="TextBox 39"/>
          <p:cNvSpPr txBox="1"/>
          <p:nvPr/>
        </p:nvSpPr>
        <p:spPr>
          <a:xfrm>
            <a:off x="4219375" y="2629712"/>
            <a:ext cx="867383" cy="400110"/>
          </a:xfrm>
          <a:prstGeom prst="rect">
            <a:avLst/>
          </a:prstGeom>
          <a:noFill/>
        </p:spPr>
        <p:txBody>
          <a:bodyPr wrap="square" rtlCol="0">
            <a:spAutoFit/>
          </a:bodyPr>
          <a:lstStyle/>
          <a:p>
            <a:r>
              <a:rPr lang="en-US" sz="2000" b="1" dirty="0">
                <a:solidFill>
                  <a:srgbClr val="C00000"/>
                </a:solidFill>
                <a:effectLst>
                  <a:outerShdw blurRad="38100" dist="38100" dir="2700000" algn="tl">
                    <a:srgbClr val="000000">
                      <a:alpha val="43137"/>
                    </a:srgbClr>
                  </a:outerShdw>
                </a:effectLst>
              </a:rPr>
              <a:t>34AD</a:t>
            </a:r>
          </a:p>
        </p:txBody>
      </p:sp>
      <p:sp>
        <p:nvSpPr>
          <p:cNvPr id="42" name="TextBox 41"/>
          <p:cNvSpPr txBox="1"/>
          <p:nvPr/>
        </p:nvSpPr>
        <p:spPr>
          <a:xfrm>
            <a:off x="228600" y="2667000"/>
            <a:ext cx="2362200" cy="461665"/>
          </a:xfrm>
          <a:prstGeom prst="rect">
            <a:avLst/>
          </a:prstGeom>
          <a:noFill/>
        </p:spPr>
        <p:txBody>
          <a:bodyPr wrap="square" rtlCol="0">
            <a:spAutoFit/>
          </a:bodyPr>
          <a:lstStyle/>
          <a:p>
            <a:r>
              <a:rPr lang="en-US" sz="2400" b="1" dirty="0">
                <a:solidFill>
                  <a:srgbClr val="FFFF00"/>
                </a:solidFill>
              </a:rPr>
              <a:t>Ancient Israel</a:t>
            </a:r>
          </a:p>
        </p:txBody>
      </p:sp>
      <p:sp>
        <p:nvSpPr>
          <p:cNvPr id="43" name="TextBox 42"/>
          <p:cNvSpPr txBox="1"/>
          <p:nvPr/>
        </p:nvSpPr>
        <p:spPr>
          <a:xfrm>
            <a:off x="3867558" y="1600200"/>
            <a:ext cx="1143000" cy="646331"/>
          </a:xfrm>
          <a:prstGeom prst="rect">
            <a:avLst/>
          </a:prstGeom>
          <a:noFill/>
        </p:spPr>
        <p:txBody>
          <a:bodyPr wrap="square" rtlCol="0">
            <a:spAutoFit/>
          </a:bodyPr>
          <a:lstStyle/>
          <a:p>
            <a:pPr algn="ctr"/>
            <a:r>
              <a:rPr lang="en-US" dirty="0"/>
              <a:t>Close of Probation</a:t>
            </a:r>
          </a:p>
        </p:txBody>
      </p:sp>
      <p:sp>
        <p:nvSpPr>
          <p:cNvPr id="66" name="TextBox 65"/>
          <p:cNvSpPr txBox="1"/>
          <p:nvPr/>
        </p:nvSpPr>
        <p:spPr>
          <a:xfrm>
            <a:off x="3029358" y="3392269"/>
            <a:ext cx="1447800" cy="646331"/>
          </a:xfrm>
          <a:prstGeom prst="rect">
            <a:avLst/>
          </a:prstGeom>
          <a:noFill/>
        </p:spPr>
        <p:txBody>
          <a:bodyPr wrap="square" rtlCol="0">
            <a:spAutoFit/>
          </a:bodyPr>
          <a:lstStyle/>
          <a:p>
            <a:pPr algn="ctr"/>
            <a:r>
              <a:rPr lang="en-US" dirty="0"/>
              <a:t>Final Warning</a:t>
            </a:r>
          </a:p>
        </p:txBody>
      </p:sp>
      <p:pic>
        <p:nvPicPr>
          <p:cNvPr id="67" name="Picture 2" descr="C:\Users\CarlnLisa\AppData\Local\Microsoft\Windows\Temporary Internet Files\Content.IE5\IU13UYDW\AngelWings[1].jpg"/>
          <p:cNvPicPr>
            <a:picLocks noChangeAspect="1" noChangeArrowheads="1"/>
          </p:cNvPicPr>
          <p:nvPr/>
        </p:nvPicPr>
        <p:blipFill>
          <a:blip r:embed="rId3" cstate="print"/>
          <a:srcRect/>
          <a:stretch>
            <a:fillRect/>
          </a:stretch>
        </p:blipFill>
        <p:spPr bwMode="auto">
          <a:xfrm>
            <a:off x="3410358" y="2438400"/>
            <a:ext cx="609600" cy="609600"/>
          </a:xfrm>
          <a:prstGeom prst="rect">
            <a:avLst/>
          </a:prstGeom>
          <a:noFill/>
        </p:spPr>
      </p:pic>
      <p:cxnSp>
        <p:nvCxnSpPr>
          <p:cNvPr id="57" name="Straight Connector 56"/>
          <p:cNvCxnSpPr/>
          <p:nvPr/>
        </p:nvCxnSpPr>
        <p:spPr>
          <a:xfrm>
            <a:off x="6019800" y="2971800"/>
            <a:ext cx="0" cy="38100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70" name="TextBox 69"/>
          <p:cNvSpPr txBox="1"/>
          <p:nvPr/>
        </p:nvSpPr>
        <p:spPr>
          <a:xfrm>
            <a:off x="5181600" y="1752600"/>
            <a:ext cx="1600200" cy="646331"/>
          </a:xfrm>
          <a:prstGeom prst="rect">
            <a:avLst/>
          </a:prstGeom>
          <a:noFill/>
        </p:spPr>
        <p:txBody>
          <a:bodyPr wrap="square" rtlCol="0">
            <a:spAutoFit/>
          </a:bodyPr>
          <a:lstStyle/>
          <a:p>
            <a:pPr algn="ctr"/>
            <a:r>
              <a:rPr lang="en-US" dirty="0"/>
              <a:t>A Time of Trouble</a:t>
            </a:r>
          </a:p>
        </p:txBody>
      </p:sp>
      <p:sp>
        <p:nvSpPr>
          <p:cNvPr id="72" name="TextBox 71"/>
          <p:cNvSpPr txBox="1"/>
          <p:nvPr/>
        </p:nvSpPr>
        <p:spPr>
          <a:xfrm>
            <a:off x="5762017" y="2647890"/>
            <a:ext cx="867383" cy="400110"/>
          </a:xfrm>
          <a:prstGeom prst="rect">
            <a:avLst/>
          </a:prstGeom>
          <a:noFill/>
        </p:spPr>
        <p:txBody>
          <a:bodyPr wrap="square" rtlCol="0">
            <a:spAutoFit/>
          </a:bodyPr>
          <a:lstStyle/>
          <a:p>
            <a:r>
              <a:rPr lang="en-US" sz="2000" b="1" dirty="0">
                <a:solidFill>
                  <a:srgbClr val="C00000"/>
                </a:solidFill>
                <a:effectLst>
                  <a:outerShdw blurRad="38100" dist="38100" dir="2700000" algn="tl">
                    <a:srgbClr val="000000">
                      <a:alpha val="43137"/>
                    </a:srgbClr>
                  </a:outerShdw>
                </a:effectLst>
              </a:rPr>
              <a:t>70AD</a:t>
            </a:r>
          </a:p>
        </p:txBody>
      </p:sp>
      <p:cxnSp>
        <p:nvCxnSpPr>
          <p:cNvPr id="51" name="Straight Connector 50"/>
          <p:cNvCxnSpPr/>
          <p:nvPr/>
        </p:nvCxnSpPr>
        <p:spPr>
          <a:xfrm>
            <a:off x="2438400" y="2362200"/>
            <a:ext cx="914400" cy="0"/>
          </a:xfrm>
          <a:prstGeom prst="line">
            <a:avLst/>
          </a:prstGeom>
          <a:ln w="31750">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a:off x="2438400" y="3352800"/>
            <a:ext cx="914400" cy="0"/>
          </a:xfrm>
          <a:prstGeom prst="line">
            <a:avLst/>
          </a:prstGeom>
          <a:ln w="31750">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76" name="TextBox 75"/>
          <p:cNvSpPr txBox="1"/>
          <p:nvPr/>
        </p:nvSpPr>
        <p:spPr>
          <a:xfrm>
            <a:off x="762000" y="3962400"/>
            <a:ext cx="7391400" cy="461665"/>
          </a:xfrm>
          <a:prstGeom prst="rect">
            <a:avLst/>
          </a:prstGeom>
          <a:noFill/>
        </p:spPr>
        <p:txBody>
          <a:bodyPr wrap="square" rtlCol="0">
            <a:spAutoFit/>
          </a:bodyPr>
          <a:lstStyle/>
          <a:p>
            <a:r>
              <a:rPr lang="en-US" sz="2400" b="1" dirty="0"/>
              <a:t>Israel’s Final Warning of its Close of Probation</a:t>
            </a:r>
          </a:p>
        </p:txBody>
      </p:sp>
      <p:sp>
        <p:nvSpPr>
          <p:cNvPr id="77" name="TextBox 76"/>
          <p:cNvSpPr txBox="1"/>
          <p:nvPr/>
        </p:nvSpPr>
        <p:spPr>
          <a:xfrm>
            <a:off x="381000" y="4343400"/>
            <a:ext cx="8305800" cy="2462213"/>
          </a:xfrm>
          <a:prstGeom prst="rect">
            <a:avLst/>
          </a:prstGeom>
          <a:noFill/>
        </p:spPr>
        <p:txBody>
          <a:bodyPr wrap="square" rtlCol="0">
            <a:spAutoFit/>
          </a:bodyPr>
          <a:lstStyle/>
          <a:p>
            <a:pPr>
              <a:buFont typeface="Arial" pitchFamily="34" charset="0"/>
              <a:buChar char="•"/>
            </a:pPr>
            <a:r>
              <a:rPr lang="en-US" sz="1400" dirty="0"/>
              <a:t>  “O generation of vipers, who hath warned you to flee from the wrath to come?” Luke 3:7; Isa 1:4; Gen 3:15</a:t>
            </a:r>
          </a:p>
          <a:p>
            <a:pPr>
              <a:buFont typeface="Arial" pitchFamily="34" charset="0"/>
              <a:buChar char="•"/>
            </a:pPr>
            <a:r>
              <a:rPr lang="en-US" sz="1400" dirty="0"/>
              <a:t>  “And now also the ax is laid unto the root of the trees: every tree therefore which </a:t>
            </a:r>
            <a:r>
              <a:rPr lang="en-US" sz="1400" dirty="0" err="1"/>
              <a:t>bringeth</a:t>
            </a:r>
            <a:r>
              <a:rPr lang="en-US" sz="1400" dirty="0"/>
              <a:t> not forth good fruit is hewn down, and cast into the fire.” Luke 3:9</a:t>
            </a:r>
          </a:p>
          <a:p>
            <a:pPr>
              <a:buFont typeface="Arial" pitchFamily="34" charset="0"/>
              <a:buChar char="•"/>
            </a:pPr>
            <a:r>
              <a:rPr lang="en-US" sz="1400" dirty="0"/>
              <a:t>  “Go not into the way of the Gentiles, and into [any] city of the Samaritans enter ye not:  But go rather to the lost sheep of the house of Israel.”  Matthew 10:5, 6</a:t>
            </a:r>
          </a:p>
          <a:p>
            <a:pPr>
              <a:buFont typeface="Arial" pitchFamily="34" charset="0"/>
              <a:buChar char="•"/>
            </a:pPr>
            <a:r>
              <a:rPr lang="en-US" sz="1400" dirty="0"/>
              <a:t> “When the lord therefore of the vineyard cometh, what will he do unto those husbandmen?  </a:t>
            </a:r>
          </a:p>
          <a:p>
            <a:r>
              <a:rPr lang="en-US" sz="1400" dirty="0"/>
              <a:t>They say unto him, He will miserably destroy those wicked men, and will let out [his] vineyard unto other husbandmen, which shall render him the fruits in their seasons.”  Matthew 21:40, 41</a:t>
            </a:r>
          </a:p>
          <a:p>
            <a:pPr>
              <a:buFont typeface="Arial" pitchFamily="34" charset="0"/>
              <a:buChar char="•"/>
            </a:pPr>
            <a:r>
              <a:rPr lang="en-US" sz="1400" dirty="0"/>
              <a:t> “O Jerusalem, Jerusalem, [thou] that </a:t>
            </a:r>
            <a:r>
              <a:rPr lang="en-US" sz="1400" dirty="0" err="1"/>
              <a:t>killest</a:t>
            </a:r>
            <a:r>
              <a:rPr lang="en-US" sz="1400" dirty="0"/>
              <a:t> the prophets… Behold, your house is left unto you desolate.  For I say unto you, Ye shall not see me henceforth, till ye shall say, Blessed [is] he that cometh in the name of the Lord.”  Matthew 23:37-39</a:t>
            </a:r>
          </a:p>
        </p:txBody>
      </p:sp>
      <p:cxnSp>
        <p:nvCxnSpPr>
          <p:cNvPr id="21" name="Straight Connector 20"/>
          <p:cNvCxnSpPr/>
          <p:nvPr/>
        </p:nvCxnSpPr>
        <p:spPr>
          <a:xfrm>
            <a:off x="3733800" y="3352800"/>
            <a:ext cx="838200" cy="0"/>
          </a:xfrm>
          <a:prstGeom prst="line">
            <a:avLst/>
          </a:prstGeom>
          <a:ln w="31750">
            <a:solidFill>
              <a:srgbClr val="FFFF00"/>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A Close-up View of the 70</a:t>
            </a:r>
            <a:r>
              <a:rPr lang="en-US" sz="3600" baseline="30000" dirty="0"/>
              <a:t>th</a:t>
            </a:r>
            <a:r>
              <a:rPr lang="en-US" sz="3600" dirty="0"/>
              <a:t> Week</a:t>
            </a:r>
          </a:p>
        </p:txBody>
      </p:sp>
      <p:sp>
        <p:nvSpPr>
          <p:cNvPr id="4" name="TextBox 3"/>
          <p:cNvSpPr txBox="1"/>
          <p:nvPr/>
        </p:nvSpPr>
        <p:spPr>
          <a:xfrm>
            <a:off x="990600" y="4781490"/>
            <a:ext cx="2743200" cy="400110"/>
          </a:xfrm>
          <a:prstGeom prst="rect">
            <a:avLst/>
          </a:prstGeom>
          <a:noFill/>
        </p:spPr>
        <p:txBody>
          <a:bodyPr wrap="square" rtlCol="0">
            <a:spAutoFit/>
          </a:bodyPr>
          <a:lstStyle/>
          <a:p>
            <a:pPr algn="ctr"/>
            <a:r>
              <a:rPr lang="en-US" sz="2000" b="1" dirty="0"/>
              <a:t>3.5 Yrs or 1260 Days</a:t>
            </a:r>
          </a:p>
        </p:txBody>
      </p:sp>
      <p:sp>
        <p:nvSpPr>
          <p:cNvPr id="5" name="TextBox 4"/>
          <p:cNvSpPr txBox="1"/>
          <p:nvPr/>
        </p:nvSpPr>
        <p:spPr>
          <a:xfrm>
            <a:off x="884943" y="5410200"/>
            <a:ext cx="2848857" cy="369332"/>
          </a:xfrm>
          <a:prstGeom prst="rect">
            <a:avLst/>
          </a:prstGeom>
          <a:noFill/>
        </p:spPr>
        <p:txBody>
          <a:bodyPr wrap="none" rtlCol="0">
            <a:spAutoFit/>
          </a:bodyPr>
          <a:lstStyle/>
          <a:p>
            <a:r>
              <a:rPr lang="en-US" dirty="0"/>
              <a:t>Christ’s Ministry on Earth</a:t>
            </a:r>
          </a:p>
        </p:txBody>
      </p:sp>
      <p:sp>
        <p:nvSpPr>
          <p:cNvPr id="6" name="TextBox 5"/>
          <p:cNvSpPr txBox="1"/>
          <p:nvPr/>
        </p:nvSpPr>
        <p:spPr>
          <a:xfrm>
            <a:off x="5543390" y="5410200"/>
            <a:ext cx="2610010" cy="646331"/>
          </a:xfrm>
          <a:prstGeom prst="rect">
            <a:avLst/>
          </a:prstGeom>
          <a:noFill/>
        </p:spPr>
        <p:txBody>
          <a:bodyPr wrap="none" rtlCol="0">
            <a:spAutoFit/>
          </a:bodyPr>
          <a:lstStyle/>
          <a:p>
            <a:pPr algn="ctr"/>
            <a:r>
              <a:rPr lang="en-US" dirty="0"/>
              <a:t>Christ’s Ministry in the </a:t>
            </a:r>
          </a:p>
          <a:p>
            <a:pPr algn="ctr"/>
            <a:r>
              <a:rPr lang="en-US" dirty="0"/>
              <a:t>Heavenly Sanctuary</a:t>
            </a:r>
          </a:p>
        </p:txBody>
      </p:sp>
      <p:cxnSp>
        <p:nvCxnSpPr>
          <p:cNvPr id="7" name="Straight Arrow Connector 6"/>
          <p:cNvCxnSpPr/>
          <p:nvPr/>
        </p:nvCxnSpPr>
        <p:spPr>
          <a:xfrm>
            <a:off x="838200" y="5181600"/>
            <a:ext cx="2971800" cy="0"/>
          </a:xfrm>
          <a:prstGeom prst="straightConnector1">
            <a:avLst/>
          </a:prstGeom>
          <a:ln w="25400">
            <a:solidFill>
              <a:srgbClr val="FF0000"/>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3810000" y="5029200"/>
            <a:ext cx="1752600" cy="369332"/>
          </a:xfrm>
          <a:prstGeom prst="rect">
            <a:avLst/>
          </a:prstGeom>
          <a:noFill/>
        </p:spPr>
        <p:txBody>
          <a:bodyPr wrap="square" rtlCol="0">
            <a:spAutoFit/>
          </a:bodyPr>
          <a:lstStyle/>
          <a:p>
            <a:r>
              <a:rPr lang="en-US" b="1" dirty="0"/>
              <a:t>Spring 31AD</a:t>
            </a:r>
          </a:p>
        </p:txBody>
      </p:sp>
      <p:cxnSp>
        <p:nvCxnSpPr>
          <p:cNvPr id="9" name="Straight Arrow Connector 8"/>
          <p:cNvCxnSpPr/>
          <p:nvPr/>
        </p:nvCxnSpPr>
        <p:spPr>
          <a:xfrm>
            <a:off x="5334000" y="5181600"/>
            <a:ext cx="2971800" cy="0"/>
          </a:xfrm>
          <a:prstGeom prst="straightConnector1">
            <a:avLst/>
          </a:prstGeom>
          <a:ln w="25400">
            <a:solidFill>
              <a:srgbClr val="FF0000"/>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8305800" y="4724400"/>
            <a:ext cx="838200" cy="646331"/>
          </a:xfrm>
          <a:prstGeom prst="rect">
            <a:avLst/>
          </a:prstGeom>
          <a:noFill/>
        </p:spPr>
        <p:txBody>
          <a:bodyPr wrap="square" rtlCol="0">
            <a:spAutoFit/>
          </a:bodyPr>
          <a:lstStyle/>
          <a:p>
            <a:r>
              <a:rPr lang="en-US" b="1" dirty="0"/>
              <a:t>Fall </a:t>
            </a:r>
          </a:p>
          <a:p>
            <a:r>
              <a:rPr lang="en-US" b="1" dirty="0"/>
              <a:t>34AD</a:t>
            </a:r>
          </a:p>
        </p:txBody>
      </p:sp>
      <p:sp>
        <p:nvSpPr>
          <p:cNvPr id="11" name="TextBox 10"/>
          <p:cNvSpPr txBox="1"/>
          <p:nvPr/>
        </p:nvSpPr>
        <p:spPr>
          <a:xfrm>
            <a:off x="3810000" y="6076890"/>
            <a:ext cx="1676400" cy="400110"/>
          </a:xfrm>
          <a:prstGeom prst="rect">
            <a:avLst/>
          </a:prstGeom>
          <a:noFill/>
        </p:spPr>
        <p:txBody>
          <a:bodyPr wrap="square" rtlCol="0">
            <a:spAutoFit/>
          </a:bodyPr>
          <a:lstStyle/>
          <a:p>
            <a:pPr algn="ctr"/>
            <a:r>
              <a:rPr lang="en-US" sz="2000" b="1" dirty="0"/>
              <a:t>2520 Days</a:t>
            </a:r>
          </a:p>
        </p:txBody>
      </p:sp>
      <p:cxnSp>
        <p:nvCxnSpPr>
          <p:cNvPr id="12" name="Straight Arrow Connector 11"/>
          <p:cNvCxnSpPr/>
          <p:nvPr/>
        </p:nvCxnSpPr>
        <p:spPr>
          <a:xfrm>
            <a:off x="838200" y="6400800"/>
            <a:ext cx="7467600" cy="0"/>
          </a:xfrm>
          <a:prstGeom prst="straightConnector1">
            <a:avLst/>
          </a:prstGeom>
          <a:ln w="25400">
            <a:solidFill>
              <a:srgbClr val="FF0000"/>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5486400" y="4800600"/>
            <a:ext cx="2743200" cy="400110"/>
          </a:xfrm>
          <a:prstGeom prst="rect">
            <a:avLst/>
          </a:prstGeom>
          <a:noFill/>
        </p:spPr>
        <p:txBody>
          <a:bodyPr wrap="square" rtlCol="0">
            <a:spAutoFit/>
          </a:bodyPr>
          <a:lstStyle/>
          <a:p>
            <a:pPr algn="ctr"/>
            <a:r>
              <a:rPr lang="en-US" sz="2000" b="1" dirty="0"/>
              <a:t>3.5 Yrs or 1260 Days</a:t>
            </a:r>
          </a:p>
        </p:txBody>
      </p:sp>
      <p:pic>
        <p:nvPicPr>
          <p:cNvPr id="15" name="Picture 14" descr="cross.jpg"/>
          <p:cNvPicPr>
            <a:picLocks noChangeAspect="1"/>
          </p:cNvPicPr>
          <p:nvPr/>
        </p:nvPicPr>
        <p:blipFill>
          <a:blip r:embed="rId3" cstate="print"/>
          <a:stretch>
            <a:fillRect/>
          </a:stretch>
        </p:blipFill>
        <p:spPr>
          <a:xfrm>
            <a:off x="2971800" y="1808051"/>
            <a:ext cx="3196590" cy="2840149"/>
          </a:xfrm>
          <a:prstGeom prst="rect">
            <a:avLst/>
          </a:prstGeom>
          <a:effectLst>
            <a:softEdge rad="63500"/>
          </a:effectLst>
        </p:spPr>
      </p:pic>
      <p:sp>
        <p:nvSpPr>
          <p:cNvPr id="16" name="TextBox 15"/>
          <p:cNvSpPr txBox="1"/>
          <p:nvPr/>
        </p:nvSpPr>
        <p:spPr>
          <a:xfrm>
            <a:off x="152400" y="4724400"/>
            <a:ext cx="838200" cy="646331"/>
          </a:xfrm>
          <a:prstGeom prst="rect">
            <a:avLst/>
          </a:prstGeom>
          <a:noFill/>
        </p:spPr>
        <p:txBody>
          <a:bodyPr wrap="square" rtlCol="0">
            <a:spAutoFit/>
          </a:bodyPr>
          <a:lstStyle/>
          <a:p>
            <a:r>
              <a:rPr lang="en-US" b="1" dirty="0"/>
              <a:t>Fall </a:t>
            </a:r>
          </a:p>
          <a:p>
            <a:r>
              <a:rPr lang="en-US" b="1" dirty="0"/>
              <a:t>27AD</a:t>
            </a:r>
          </a:p>
        </p:txBody>
      </p:sp>
      <p:sp>
        <p:nvSpPr>
          <p:cNvPr id="17" name="TextBox 16"/>
          <p:cNvSpPr txBox="1"/>
          <p:nvPr/>
        </p:nvSpPr>
        <p:spPr>
          <a:xfrm>
            <a:off x="533400" y="1143000"/>
            <a:ext cx="8305800" cy="646331"/>
          </a:xfrm>
          <a:prstGeom prst="rect">
            <a:avLst/>
          </a:prstGeom>
          <a:noFill/>
        </p:spPr>
        <p:txBody>
          <a:bodyPr wrap="square" rtlCol="0">
            <a:spAutoFit/>
          </a:bodyPr>
          <a:lstStyle/>
          <a:p>
            <a:pPr algn="ctr"/>
            <a:r>
              <a:rPr lang="en-US" dirty="0">
                <a:solidFill>
                  <a:srgbClr val="FFFF00"/>
                </a:solidFill>
              </a:rPr>
              <a:t>“THE TIME OF THY VISITATION”  - </a:t>
            </a:r>
            <a:r>
              <a:rPr lang="en-US" sz="1600" dirty="0">
                <a:solidFill>
                  <a:srgbClr val="FFFF00"/>
                </a:solidFill>
              </a:rPr>
              <a:t>LUKE 19:44</a:t>
            </a:r>
            <a:endParaRPr lang="en-US" dirty="0">
              <a:solidFill>
                <a:srgbClr val="FFFF00"/>
              </a:solidFill>
            </a:endParaRPr>
          </a:p>
          <a:p>
            <a:pPr algn="ctr"/>
            <a:r>
              <a:rPr lang="en-US" dirty="0">
                <a:solidFill>
                  <a:srgbClr val="FFFF00"/>
                </a:solidFill>
              </a:rPr>
              <a:t>CLOSE OF PROBATION FOR THE NATION OF ISRAEL</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200" dirty="0"/>
              <a:t>Seventh-day Adventism’s “1-Week”</a:t>
            </a:r>
          </a:p>
        </p:txBody>
      </p:sp>
      <p:cxnSp>
        <p:nvCxnSpPr>
          <p:cNvPr id="8" name="Straight Connector 7"/>
          <p:cNvCxnSpPr/>
          <p:nvPr/>
        </p:nvCxnSpPr>
        <p:spPr>
          <a:xfrm>
            <a:off x="3257958" y="3458996"/>
            <a:ext cx="0" cy="381000"/>
          </a:xfrm>
          <a:prstGeom prst="line">
            <a:avLst/>
          </a:prstGeom>
          <a:ln w="254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4096158" y="3458996"/>
            <a:ext cx="0" cy="381000"/>
          </a:xfrm>
          <a:prstGeom prst="line">
            <a:avLst/>
          </a:prstGeom>
          <a:ln w="254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flipV="1">
            <a:off x="2590800" y="2807732"/>
            <a:ext cx="1505358" cy="11668"/>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096158" y="2807732"/>
            <a:ext cx="0" cy="22860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2590800" y="3810000"/>
            <a:ext cx="2971800" cy="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sp>
        <p:nvSpPr>
          <p:cNvPr id="40" name="TextBox 39"/>
          <p:cNvSpPr txBox="1"/>
          <p:nvPr/>
        </p:nvSpPr>
        <p:spPr>
          <a:xfrm>
            <a:off x="3581401" y="3048000"/>
            <a:ext cx="1600200" cy="400110"/>
          </a:xfrm>
          <a:prstGeom prst="rect">
            <a:avLst/>
          </a:prstGeom>
          <a:noFill/>
        </p:spPr>
        <p:txBody>
          <a:bodyPr wrap="square" rtlCol="0">
            <a:spAutoFit/>
          </a:bodyPr>
          <a:lstStyle/>
          <a:p>
            <a:r>
              <a:rPr lang="en-US" sz="2000" b="1" dirty="0">
                <a:solidFill>
                  <a:srgbClr val="C00000"/>
                </a:solidFill>
                <a:effectLst>
                  <a:outerShdw blurRad="38100" dist="38100" dir="2700000" algn="tl">
                    <a:srgbClr val="000000">
                      <a:alpha val="43137"/>
                    </a:srgbClr>
                  </a:outerShdw>
                </a:effectLst>
              </a:rPr>
              <a:t>Sunday Law</a:t>
            </a:r>
          </a:p>
        </p:txBody>
      </p:sp>
      <p:sp>
        <p:nvSpPr>
          <p:cNvPr id="43" name="TextBox 42"/>
          <p:cNvSpPr txBox="1"/>
          <p:nvPr/>
        </p:nvSpPr>
        <p:spPr>
          <a:xfrm>
            <a:off x="3410358" y="2057400"/>
            <a:ext cx="1143000" cy="646331"/>
          </a:xfrm>
          <a:prstGeom prst="rect">
            <a:avLst/>
          </a:prstGeom>
          <a:noFill/>
        </p:spPr>
        <p:txBody>
          <a:bodyPr wrap="square" rtlCol="0">
            <a:spAutoFit/>
          </a:bodyPr>
          <a:lstStyle/>
          <a:p>
            <a:pPr algn="ctr"/>
            <a:r>
              <a:rPr lang="en-US" dirty="0"/>
              <a:t>Close of Probation</a:t>
            </a:r>
          </a:p>
        </p:txBody>
      </p:sp>
      <p:sp>
        <p:nvSpPr>
          <p:cNvPr id="66" name="TextBox 65"/>
          <p:cNvSpPr txBox="1"/>
          <p:nvPr/>
        </p:nvSpPr>
        <p:spPr>
          <a:xfrm>
            <a:off x="2514600" y="3849469"/>
            <a:ext cx="1447800" cy="923330"/>
          </a:xfrm>
          <a:prstGeom prst="rect">
            <a:avLst/>
          </a:prstGeom>
          <a:noFill/>
        </p:spPr>
        <p:txBody>
          <a:bodyPr wrap="square" rtlCol="0">
            <a:spAutoFit/>
          </a:bodyPr>
          <a:lstStyle/>
          <a:p>
            <a:pPr algn="ctr"/>
            <a:r>
              <a:rPr lang="en-US" dirty="0"/>
              <a:t>Final Warning</a:t>
            </a:r>
          </a:p>
          <a:p>
            <a:pPr algn="ctr"/>
            <a:r>
              <a:rPr lang="en-US" dirty="0"/>
              <a:t>9/11/2001</a:t>
            </a:r>
          </a:p>
        </p:txBody>
      </p:sp>
      <p:pic>
        <p:nvPicPr>
          <p:cNvPr id="67" name="Picture 2" descr="C:\Users\CarlnLisa\AppData\Local\Microsoft\Windows\Temporary Internet Files\Content.IE5\IU13UYDW\AngelWings[1].jpg"/>
          <p:cNvPicPr>
            <a:picLocks noChangeAspect="1" noChangeArrowheads="1"/>
          </p:cNvPicPr>
          <p:nvPr/>
        </p:nvPicPr>
        <p:blipFill>
          <a:blip r:embed="rId3" cstate="print"/>
          <a:srcRect/>
          <a:stretch>
            <a:fillRect/>
          </a:stretch>
        </p:blipFill>
        <p:spPr bwMode="auto">
          <a:xfrm>
            <a:off x="2953158" y="2895600"/>
            <a:ext cx="609600" cy="609600"/>
          </a:xfrm>
          <a:prstGeom prst="rect">
            <a:avLst/>
          </a:prstGeom>
          <a:noFill/>
        </p:spPr>
      </p:pic>
      <p:cxnSp>
        <p:nvCxnSpPr>
          <p:cNvPr id="57" name="Straight Connector 56"/>
          <p:cNvCxnSpPr/>
          <p:nvPr/>
        </p:nvCxnSpPr>
        <p:spPr>
          <a:xfrm>
            <a:off x="5562600" y="3429000"/>
            <a:ext cx="0" cy="38100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70" name="TextBox 69"/>
          <p:cNvSpPr txBox="1"/>
          <p:nvPr/>
        </p:nvSpPr>
        <p:spPr>
          <a:xfrm>
            <a:off x="4724400" y="2209800"/>
            <a:ext cx="1600200" cy="646331"/>
          </a:xfrm>
          <a:prstGeom prst="rect">
            <a:avLst/>
          </a:prstGeom>
          <a:noFill/>
        </p:spPr>
        <p:txBody>
          <a:bodyPr wrap="square" rtlCol="0">
            <a:spAutoFit/>
          </a:bodyPr>
          <a:lstStyle/>
          <a:p>
            <a:pPr algn="ctr"/>
            <a:r>
              <a:rPr lang="en-US" dirty="0"/>
              <a:t>A Time of Trouble</a:t>
            </a:r>
          </a:p>
        </p:txBody>
      </p:sp>
      <p:cxnSp>
        <p:nvCxnSpPr>
          <p:cNvPr id="51" name="Straight Connector 50"/>
          <p:cNvCxnSpPr/>
          <p:nvPr/>
        </p:nvCxnSpPr>
        <p:spPr>
          <a:xfrm>
            <a:off x="1981200" y="2819400"/>
            <a:ext cx="914400" cy="0"/>
          </a:xfrm>
          <a:prstGeom prst="line">
            <a:avLst/>
          </a:prstGeom>
          <a:ln w="31750">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a:off x="1981200" y="3810000"/>
            <a:ext cx="914400" cy="0"/>
          </a:xfrm>
          <a:prstGeom prst="line">
            <a:avLst/>
          </a:prstGeom>
          <a:ln w="31750">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228600" y="2819400"/>
            <a:ext cx="2362200" cy="830997"/>
          </a:xfrm>
          <a:prstGeom prst="rect">
            <a:avLst/>
          </a:prstGeom>
          <a:noFill/>
        </p:spPr>
        <p:txBody>
          <a:bodyPr wrap="square" rtlCol="0">
            <a:spAutoFit/>
          </a:bodyPr>
          <a:lstStyle/>
          <a:p>
            <a:r>
              <a:rPr lang="en-US" sz="2400" b="1" dirty="0">
                <a:solidFill>
                  <a:srgbClr val="FFFF00"/>
                </a:solidFill>
              </a:rPr>
              <a:t>End of Adventism</a:t>
            </a:r>
          </a:p>
        </p:txBody>
      </p:sp>
      <p:sp>
        <p:nvSpPr>
          <p:cNvPr id="25" name="TextBox 24"/>
          <p:cNvSpPr txBox="1"/>
          <p:nvPr/>
        </p:nvSpPr>
        <p:spPr>
          <a:xfrm>
            <a:off x="6172200" y="2209800"/>
            <a:ext cx="2743200" cy="4524315"/>
          </a:xfrm>
          <a:prstGeom prst="rect">
            <a:avLst/>
          </a:prstGeom>
          <a:noFill/>
        </p:spPr>
        <p:txBody>
          <a:bodyPr wrap="square" rtlCol="0">
            <a:spAutoFit/>
          </a:bodyPr>
          <a:lstStyle/>
          <a:p>
            <a:pPr>
              <a:buFont typeface="Arial" pitchFamily="34" charset="0"/>
              <a:buChar char="•"/>
            </a:pPr>
            <a:r>
              <a:rPr lang="en-US" sz="1600" dirty="0"/>
              <a:t>  Return to the Old Paths of Adventism, “unsealing” forgotten/lost truths</a:t>
            </a:r>
          </a:p>
          <a:p>
            <a:pPr>
              <a:buFont typeface="Arial" pitchFamily="34" charset="0"/>
              <a:buChar char="•"/>
            </a:pPr>
            <a:r>
              <a:rPr lang="en-US" sz="1600" dirty="0"/>
              <a:t>  Eat the Little Book of Daniel and Revelation and become </a:t>
            </a:r>
            <a:r>
              <a:rPr lang="en-US" sz="1600" i="1" dirty="0"/>
              <a:t>Watchmen</a:t>
            </a:r>
            <a:r>
              <a:rPr lang="en-US" sz="1600" dirty="0"/>
              <a:t> for Adventism (Isa 58:1, 2; 62:6; Ezek 2, 3)</a:t>
            </a:r>
          </a:p>
          <a:p>
            <a:pPr>
              <a:buFont typeface="Arial" pitchFamily="34" charset="0"/>
              <a:buChar char="•"/>
            </a:pPr>
            <a:r>
              <a:rPr lang="en-US" sz="1600" dirty="0"/>
              <a:t>  Receive the Latter Rain that began to fall “in measure” on 9/11/2001</a:t>
            </a:r>
          </a:p>
          <a:p>
            <a:pPr>
              <a:buFont typeface="Arial" pitchFamily="34" charset="0"/>
              <a:buChar char="•"/>
            </a:pPr>
            <a:r>
              <a:rPr lang="en-US" sz="1600" dirty="0"/>
              <a:t>  Settle into present truth </a:t>
            </a:r>
            <a:r>
              <a:rPr lang="en-US" sz="1600" u="sng" dirty="0"/>
              <a:t>Intellectually</a:t>
            </a:r>
            <a:r>
              <a:rPr lang="en-US" sz="1600" dirty="0"/>
              <a:t> and </a:t>
            </a:r>
            <a:r>
              <a:rPr lang="en-US" sz="1600" u="sng" dirty="0"/>
              <a:t>Spiritually</a:t>
            </a:r>
            <a:r>
              <a:rPr lang="en-US" sz="1600" dirty="0"/>
              <a:t> ; Receive the </a:t>
            </a:r>
            <a:r>
              <a:rPr lang="en-US" sz="1600" i="1" u="sng" dirty="0"/>
              <a:t>Seal of God</a:t>
            </a:r>
          </a:p>
          <a:p>
            <a:pPr>
              <a:buFont typeface="Arial" pitchFamily="34" charset="0"/>
              <a:buChar char="•"/>
            </a:pPr>
            <a:r>
              <a:rPr lang="en-US" sz="1600" dirty="0"/>
              <a:t> Experience Righteousness by Faith</a:t>
            </a:r>
          </a:p>
          <a:p>
            <a:pPr>
              <a:buFont typeface="Arial" pitchFamily="34" charset="0"/>
              <a:buChar char="•"/>
            </a:pPr>
            <a:r>
              <a:rPr lang="en-US" sz="1600" dirty="0"/>
              <a:t>  Briers and thorns  will debate with the message of the Latter Rain (Isa 27:4,8)</a:t>
            </a:r>
          </a:p>
        </p:txBody>
      </p:sp>
      <p:grpSp>
        <p:nvGrpSpPr>
          <p:cNvPr id="26" name="Group 25"/>
          <p:cNvGrpSpPr/>
          <p:nvPr/>
        </p:nvGrpSpPr>
        <p:grpSpPr>
          <a:xfrm>
            <a:off x="6019800" y="990600"/>
            <a:ext cx="3124200" cy="914401"/>
            <a:chOff x="1999842" y="4495798"/>
            <a:chExt cx="5315358" cy="1676402"/>
          </a:xfrm>
        </p:grpSpPr>
        <p:cxnSp>
          <p:nvCxnSpPr>
            <p:cNvPr id="27" name="Straight Connector 26"/>
            <p:cNvCxnSpPr/>
            <p:nvPr/>
          </p:nvCxnSpPr>
          <p:spPr>
            <a:xfrm>
              <a:off x="2514600" y="5867400"/>
              <a:ext cx="0" cy="30480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a:off x="3923488" y="5668796"/>
              <a:ext cx="0" cy="38100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29" name="TextBox 28"/>
            <p:cNvSpPr txBox="1"/>
            <p:nvPr/>
          </p:nvSpPr>
          <p:spPr>
            <a:xfrm>
              <a:off x="1999842" y="5253331"/>
              <a:ext cx="1048158" cy="479618"/>
            </a:xfrm>
            <a:prstGeom prst="rect">
              <a:avLst/>
            </a:prstGeom>
            <a:noFill/>
          </p:spPr>
          <p:txBody>
            <a:bodyPr wrap="square" rtlCol="0">
              <a:spAutoFit/>
            </a:bodyPr>
            <a:lstStyle/>
            <a:p>
              <a:r>
                <a:rPr lang="en-US" sz="1050" b="1" dirty="0">
                  <a:effectLst>
                    <a:outerShdw blurRad="38100" dist="38100" dir="2700000" algn="tl">
                      <a:srgbClr val="000000">
                        <a:alpha val="43137"/>
                      </a:srgbClr>
                    </a:outerShdw>
                  </a:effectLst>
                </a:rPr>
                <a:t>457BC</a:t>
              </a:r>
            </a:p>
          </p:txBody>
        </p:sp>
        <p:sp>
          <p:nvSpPr>
            <p:cNvPr id="30" name="TextBox 29"/>
            <p:cNvSpPr txBox="1"/>
            <p:nvPr/>
          </p:nvSpPr>
          <p:spPr>
            <a:xfrm>
              <a:off x="2895599" y="5601507"/>
              <a:ext cx="838201" cy="451405"/>
            </a:xfrm>
            <a:prstGeom prst="rect">
              <a:avLst/>
            </a:prstGeom>
            <a:noFill/>
          </p:spPr>
          <p:txBody>
            <a:bodyPr wrap="square" rtlCol="0">
              <a:spAutoFit/>
            </a:bodyPr>
            <a:lstStyle/>
            <a:p>
              <a:r>
                <a:rPr lang="en-US" sz="1000" dirty="0">
                  <a:effectLst>
                    <a:outerShdw blurRad="38100" dist="38100" dir="2700000" algn="tl">
                      <a:srgbClr val="000000">
                        <a:alpha val="43137"/>
                      </a:srgbClr>
                    </a:outerShdw>
                  </a:effectLst>
                </a:rPr>
                <a:t>7-wks</a:t>
              </a:r>
            </a:p>
          </p:txBody>
        </p:sp>
        <p:cxnSp>
          <p:nvCxnSpPr>
            <p:cNvPr id="31" name="Straight Connector 30"/>
            <p:cNvCxnSpPr/>
            <p:nvPr/>
          </p:nvCxnSpPr>
          <p:spPr>
            <a:xfrm>
              <a:off x="5943600" y="5668796"/>
              <a:ext cx="0" cy="381000"/>
            </a:xfrm>
            <a:prstGeom prst="line">
              <a:avLst/>
            </a:prstGeom>
            <a:ln w="25400">
              <a:solidFill>
                <a:srgbClr val="FFFF00"/>
              </a:solidFill>
            </a:ln>
          </p:spPr>
          <p:style>
            <a:lnRef idx="1">
              <a:schemeClr val="accent1"/>
            </a:lnRef>
            <a:fillRef idx="0">
              <a:schemeClr val="accent1"/>
            </a:fillRef>
            <a:effectRef idx="0">
              <a:schemeClr val="accent1"/>
            </a:effectRef>
            <a:fontRef idx="minor">
              <a:schemeClr val="tx1"/>
            </a:fontRef>
          </p:style>
        </p:cxnSp>
        <p:sp>
          <p:nvSpPr>
            <p:cNvPr id="32" name="TextBox 31"/>
            <p:cNvSpPr txBox="1"/>
            <p:nvPr/>
          </p:nvSpPr>
          <p:spPr>
            <a:xfrm>
              <a:off x="4419599" y="5601512"/>
              <a:ext cx="990599" cy="465513"/>
            </a:xfrm>
            <a:prstGeom prst="rect">
              <a:avLst/>
            </a:prstGeom>
            <a:noFill/>
          </p:spPr>
          <p:txBody>
            <a:bodyPr wrap="square" rtlCol="0">
              <a:spAutoFit/>
            </a:bodyPr>
            <a:lstStyle/>
            <a:p>
              <a:r>
                <a:rPr lang="en-US" sz="1000" dirty="0">
                  <a:effectLst>
                    <a:outerShdw blurRad="38100" dist="38100" dir="2700000" algn="tl">
                      <a:srgbClr val="000000">
                        <a:alpha val="43137"/>
                      </a:srgbClr>
                    </a:outerShdw>
                  </a:effectLst>
                </a:rPr>
                <a:t>62-wks</a:t>
              </a:r>
            </a:p>
          </p:txBody>
        </p:sp>
        <p:sp>
          <p:nvSpPr>
            <p:cNvPr id="33" name="TextBox 32"/>
            <p:cNvSpPr txBox="1"/>
            <p:nvPr/>
          </p:nvSpPr>
          <p:spPr>
            <a:xfrm>
              <a:off x="6019801" y="5601510"/>
              <a:ext cx="762001" cy="451405"/>
            </a:xfrm>
            <a:prstGeom prst="rect">
              <a:avLst/>
            </a:prstGeom>
            <a:noFill/>
          </p:spPr>
          <p:txBody>
            <a:bodyPr wrap="square" rtlCol="0">
              <a:spAutoFit/>
            </a:bodyPr>
            <a:lstStyle/>
            <a:p>
              <a:r>
                <a:rPr lang="en-US" sz="1000" dirty="0">
                  <a:solidFill>
                    <a:srgbClr val="FFFF00"/>
                  </a:solidFill>
                  <a:effectLst>
                    <a:outerShdw blurRad="38100" dist="38100" dir="2700000" algn="tl">
                      <a:srgbClr val="000000">
                        <a:alpha val="43137"/>
                      </a:srgbClr>
                    </a:outerShdw>
                  </a:effectLst>
                </a:rPr>
                <a:t>1-wk</a:t>
              </a:r>
            </a:p>
          </p:txBody>
        </p:sp>
        <p:cxnSp>
          <p:nvCxnSpPr>
            <p:cNvPr id="34" name="Straight Connector 33"/>
            <p:cNvCxnSpPr/>
            <p:nvPr/>
          </p:nvCxnSpPr>
          <p:spPr>
            <a:xfrm>
              <a:off x="6781800" y="5668796"/>
              <a:ext cx="0" cy="381000"/>
            </a:xfrm>
            <a:prstGeom prst="line">
              <a:avLst/>
            </a:prstGeom>
            <a:ln w="254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flipV="1">
              <a:off x="2514600" y="5017532"/>
              <a:ext cx="4267200" cy="11668"/>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a:off x="6781800" y="5017532"/>
              <a:ext cx="0" cy="22860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a:off x="2514600" y="5017532"/>
              <a:ext cx="0" cy="22860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38" name="TextBox 37"/>
            <p:cNvSpPr txBox="1"/>
            <p:nvPr/>
          </p:nvSpPr>
          <p:spPr>
            <a:xfrm>
              <a:off x="3581400" y="5308377"/>
              <a:ext cx="1040860" cy="465512"/>
            </a:xfrm>
            <a:prstGeom prst="rect">
              <a:avLst/>
            </a:prstGeom>
            <a:noFill/>
          </p:spPr>
          <p:txBody>
            <a:bodyPr wrap="square" rtlCol="0">
              <a:spAutoFit/>
            </a:bodyPr>
            <a:lstStyle/>
            <a:p>
              <a:r>
                <a:rPr lang="en-US" sz="1000" b="1" dirty="0">
                  <a:solidFill>
                    <a:srgbClr val="C00000"/>
                  </a:solidFill>
                  <a:effectLst>
                    <a:outerShdw blurRad="38100" dist="38100" dir="2700000" algn="tl">
                      <a:srgbClr val="000000">
                        <a:alpha val="43137"/>
                      </a:srgbClr>
                    </a:outerShdw>
                  </a:effectLst>
                </a:rPr>
                <a:t>408BC</a:t>
              </a:r>
            </a:p>
          </p:txBody>
        </p:sp>
        <p:sp>
          <p:nvSpPr>
            <p:cNvPr id="39" name="TextBox 38"/>
            <p:cNvSpPr txBox="1"/>
            <p:nvPr/>
          </p:nvSpPr>
          <p:spPr>
            <a:xfrm>
              <a:off x="4028020" y="4495798"/>
              <a:ext cx="1601823" cy="479618"/>
            </a:xfrm>
            <a:prstGeom prst="rect">
              <a:avLst/>
            </a:prstGeom>
            <a:noFill/>
          </p:spPr>
          <p:txBody>
            <a:bodyPr wrap="square" rtlCol="0">
              <a:spAutoFit/>
            </a:bodyPr>
            <a:lstStyle/>
            <a:p>
              <a:r>
                <a:rPr lang="en-US" sz="1050" b="1" i="1" dirty="0">
                  <a:effectLst>
                    <a:outerShdw blurRad="38100" dist="38100" dir="2700000" algn="tl">
                      <a:srgbClr val="000000">
                        <a:alpha val="43137"/>
                      </a:srgbClr>
                    </a:outerShdw>
                  </a:effectLst>
                </a:rPr>
                <a:t>70-Weeks</a:t>
              </a:r>
            </a:p>
          </p:txBody>
        </p:sp>
        <p:sp>
          <p:nvSpPr>
            <p:cNvPr id="41" name="TextBox 40"/>
            <p:cNvSpPr txBox="1"/>
            <p:nvPr/>
          </p:nvSpPr>
          <p:spPr>
            <a:xfrm>
              <a:off x="6447818" y="5296709"/>
              <a:ext cx="867382" cy="465512"/>
            </a:xfrm>
            <a:prstGeom prst="rect">
              <a:avLst/>
            </a:prstGeom>
            <a:noFill/>
          </p:spPr>
          <p:txBody>
            <a:bodyPr wrap="square" rtlCol="0">
              <a:spAutoFit/>
            </a:bodyPr>
            <a:lstStyle/>
            <a:p>
              <a:r>
                <a:rPr lang="en-US" sz="1000" b="1" dirty="0">
                  <a:solidFill>
                    <a:srgbClr val="C00000"/>
                  </a:solidFill>
                  <a:effectLst>
                    <a:outerShdw blurRad="38100" dist="38100" dir="2700000" algn="tl">
                      <a:srgbClr val="000000">
                        <a:alpha val="43137"/>
                      </a:srgbClr>
                    </a:outerShdw>
                  </a:effectLst>
                </a:rPr>
                <a:t>34AD</a:t>
              </a:r>
            </a:p>
          </p:txBody>
        </p:sp>
        <p:cxnSp>
          <p:nvCxnSpPr>
            <p:cNvPr id="44" name="Straight Connector 43"/>
            <p:cNvCxnSpPr/>
            <p:nvPr/>
          </p:nvCxnSpPr>
          <p:spPr>
            <a:xfrm>
              <a:off x="2533242" y="6056531"/>
              <a:ext cx="4267200" cy="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a:off x="6018771" y="6032498"/>
              <a:ext cx="777857" cy="4"/>
            </a:xfrm>
            <a:prstGeom prst="line">
              <a:avLst/>
            </a:prstGeom>
            <a:ln w="31750">
              <a:solidFill>
                <a:srgbClr val="FFFF00"/>
              </a:solidFill>
            </a:ln>
          </p:spPr>
          <p:style>
            <a:lnRef idx="1">
              <a:schemeClr val="accent1"/>
            </a:lnRef>
            <a:fillRef idx="0">
              <a:schemeClr val="accent1"/>
            </a:fillRef>
            <a:effectRef idx="0">
              <a:schemeClr val="accent1"/>
            </a:effectRef>
            <a:fontRef idx="minor">
              <a:schemeClr val="tx1"/>
            </a:fontRef>
          </p:style>
        </p:cxnSp>
      </p:grpSp>
      <p:sp>
        <p:nvSpPr>
          <p:cNvPr id="42" name="TextBox 41"/>
          <p:cNvSpPr txBox="1"/>
          <p:nvPr/>
        </p:nvSpPr>
        <p:spPr>
          <a:xfrm>
            <a:off x="381000" y="4769822"/>
            <a:ext cx="5791200" cy="830997"/>
          </a:xfrm>
          <a:prstGeom prst="rect">
            <a:avLst/>
          </a:prstGeom>
          <a:noFill/>
        </p:spPr>
        <p:txBody>
          <a:bodyPr wrap="square" rtlCol="0">
            <a:spAutoFit/>
          </a:bodyPr>
          <a:lstStyle/>
          <a:p>
            <a:pPr algn="ctr"/>
            <a:r>
              <a:rPr lang="en-US" sz="2400" b="1" dirty="0"/>
              <a:t>Final Warning of</a:t>
            </a:r>
          </a:p>
          <a:p>
            <a:pPr algn="ctr"/>
            <a:r>
              <a:rPr lang="en-US" sz="2400" b="1" dirty="0"/>
              <a:t>Adventism’s Close of Probation</a:t>
            </a:r>
          </a:p>
        </p:txBody>
      </p:sp>
      <p:sp>
        <p:nvSpPr>
          <p:cNvPr id="46" name="TextBox 45"/>
          <p:cNvSpPr txBox="1"/>
          <p:nvPr/>
        </p:nvSpPr>
        <p:spPr>
          <a:xfrm>
            <a:off x="2743200" y="3440668"/>
            <a:ext cx="2209800" cy="369332"/>
          </a:xfrm>
          <a:prstGeom prst="rect">
            <a:avLst/>
          </a:prstGeom>
          <a:noFill/>
        </p:spPr>
        <p:txBody>
          <a:bodyPr wrap="square" rtlCol="0">
            <a:spAutoFit/>
          </a:bodyPr>
          <a:lstStyle/>
          <a:p>
            <a:pPr algn="ctr"/>
            <a:r>
              <a:rPr lang="en-US" i="1" dirty="0">
                <a:solidFill>
                  <a:srgbClr val="FFC000"/>
                </a:solidFill>
              </a:rPr>
              <a:t>“time is no more…”</a:t>
            </a:r>
          </a:p>
        </p:txBody>
      </p:sp>
      <p:cxnSp>
        <p:nvCxnSpPr>
          <p:cNvPr id="47" name="Straight Connector 46"/>
          <p:cNvCxnSpPr/>
          <p:nvPr/>
        </p:nvCxnSpPr>
        <p:spPr>
          <a:xfrm>
            <a:off x="3276600" y="3810000"/>
            <a:ext cx="838200" cy="0"/>
          </a:xfrm>
          <a:prstGeom prst="line">
            <a:avLst/>
          </a:prstGeom>
          <a:ln w="31750">
            <a:solidFill>
              <a:srgbClr val="FFFF00"/>
            </a:solidFill>
          </a:ln>
        </p:spPr>
        <p:style>
          <a:lnRef idx="1">
            <a:schemeClr val="accent1"/>
          </a:lnRef>
          <a:fillRef idx="0">
            <a:schemeClr val="accent1"/>
          </a:fillRef>
          <a:effectRef idx="0">
            <a:schemeClr val="accent1"/>
          </a:effectRef>
          <a:fontRef idx="minor">
            <a:schemeClr val="tx1"/>
          </a:fontRef>
        </p:style>
      </p:cxnSp>
      <p:sp>
        <p:nvSpPr>
          <p:cNvPr id="48" name="TextBox 47"/>
          <p:cNvSpPr txBox="1"/>
          <p:nvPr/>
        </p:nvSpPr>
        <p:spPr>
          <a:xfrm>
            <a:off x="152400" y="5505271"/>
            <a:ext cx="6019800" cy="1200329"/>
          </a:xfrm>
          <a:prstGeom prst="rect">
            <a:avLst/>
          </a:prstGeom>
          <a:noFill/>
        </p:spPr>
        <p:txBody>
          <a:bodyPr wrap="square" rtlCol="0">
            <a:spAutoFit/>
          </a:bodyPr>
          <a:lstStyle/>
          <a:p>
            <a:pPr>
              <a:buFont typeface="Arial" pitchFamily="34" charset="0"/>
              <a:buChar char="•"/>
            </a:pPr>
            <a:r>
              <a:rPr lang="en-US" sz="1200" dirty="0"/>
              <a:t>  The Day of the East Wind, 3</a:t>
            </a:r>
            <a:r>
              <a:rPr lang="en-US" sz="1200" baseline="30000" dirty="0"/>
              <a:t>rd</a:t>
            </a:r>
            <a:r>
              <a:rPr lang="en-US" sz="1200" dirty="0"/>
              <a:t> Woe arrives (Isa 27:8; Rev 11:14)</a:t>
            </a:r>
          </a:p>
          <a:p>
            <a:pPr>
              <a:buFont typeface="Arial" pitchFamily="34" charset="0"/>
              <a:buChar char="•"/>
            </a:pPr>
            <a:r>
              <a:rPr lang="en-US" sz="1200" dirty="0"/>
              <a:t>  The 4</a:t>
            </a:r>
            <a:r>
              <a:rPr lang="en-US" sz="1200" baseline="30000" dirty="0"/>
              <a:t>th</a:t>
            </a:r>
            <a:r>
              <a:rPr lang="en-US" sz="1200" dirty="0"/>
              <a:t> Angel descends; earth is lightened with His glory (Rev 18:1, 2)</a:t>
            </a:r>
          </a:p>
          <a:p>
            <a:pPr>
              <a:buFont typeface="Arial" pitchFamily="34" charset="0"/>
              <a:buChar char="•"/>
            </a:pPr>
            <a:r>
              <a:rPr lang="en-US" sz="1200" dirty="0"/>
              <a:t>  The judgment of the living commences in heaven (Acts 3:19)</a:t>
            </a:r>
          </a:p>
          <a:p>
            <a:pPr>
              <a:buFont typeface="Arial" pitchFamily="34" charset="0"/>
              <a:buChar char="•"/>
            </a:pPr>
            <a:r>
              <a:rPr lang="en-US" sz="1200" dirty="0"/>
              <a:t>  The Latter Rain begins to fall “in measure” (Isa 27:8)</a:t>
            </a:r>
          </a:p>
          <a:p>
            <a:pPr>
              <a:buFont typeface="Arial" pitchFamily="34" charset="0"/>
              <a:buChar char="•"/>
            </a:pPr>
            <a:r>
              <a:rPr lang="en-US" sz="1200" dirty="0"/>
              <a:t>  The sun/moon (Bible) shines brighter unto the perfect day (Isa 30:25; 26)</a:t>
            </a:r>
          </a:p>
          <a:p>
            <a:pPr>
              <a:buFont typeface="Arial" pitchFamily="34" charset="0"/>
              <a:buChar char="•"/>
            </a:pPr>
            <a:r>
              <a:rPr lang="en-US" sz="1200" dirty="0"/>
              <a:t>  God is healing breach in His last church by those returning to Old Paths (Isa 30:26; 58:12-14)</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200" dirty="0"/>
              <a:t>Preparation for “Receiving” </a:t>
            </a:r>
            <a:br>
              <a:rPr lang="en-US" sz="3200" dirty="0"/>
            </a:br>
            <a:r>
              <a:rPr lang="en-US" sz="3200" dirty="0"/>
              <a:t>God’s Seal</a:t>
            </a:r>
          </a:p>
        </p:txBody>
      </p:sp>
      <p:sp>
        <p:nvSpPr>
          <p:cNvPr id="4" name="TextBox 3"/>
          <p:cNvSpPr txBox="1"/>
          <p:nvPr/>
        </p:nvSpPr>
        <p:spPr>
          <a:xfrm>
            <a:off x="1371600" y="4191000"/>
            <a:ext cx="7543800" cy="1077218"/>
          </a:xfrm>
          <a:prstGeom prst="rect">
            <a:avLst/>
          </a:prstGeom>
          <a:noFill/>
        </p:spPr>
        <p:txBody>
          <a:bodyPr wrap="square" rtlCol="0">
            <a:spAutoFit/>
          </a:bodyPr>
          <a:lstStyle/>
          <a:p>
            <a:pPr algn="r"/>
            <a:r>
              <a:rPr lang="en-US" sz="1600" dirty="0"/>
              <a:t>“… </a:t>
            </a:r>
            <a:r>
              <a:rPr lang="en-US" sz="1600" i="1" dirty="0"/>
              <a:t>O Daniel, I am now come forth to </a:t>
            </a:r>
            <a:r>
              <a:rPr lang="en-US" sz="1600" i="1" u="sng" dirty="0"/>
              <a:t>give thee skill and understanding</a:t>
            </a:r>
            <a:r>
              <a:rPr lang="en-US" sz="1600" i="1" dirty="0"/>
              <a:t>.  At the beginning of thy supplications the commandment came forth, and I am come to show [thee]; for thou [art] greatly beloved: </a:t>
            </a:r>
            <a:r>
              <a:rPr lang="en-US" sz="1600" i="1" u="sng" dirty="0"/>
              <a:t>therefore understand the matter, and consider the vision</a:t>
            </a:r>
            <a:r>
              <a:rPr lang="en-US" sz="1600" i="1" dirty="0"/>
              <a:t>.</a:t>
            </a:r>
            <a:r>
              <a:rPr lang="en-US" sz="1600" dirty="0"/>
              <a:t>” Daniel 9:22, 23</a:t>
            </a:r>
          </a:p>
        </p:txBody>
      </p:sp>
      <p:sp>
        <p:nvSpPr>
          <p:cNvPr id="5" name="TextBox 4"/>
          <p:cNvSpPr txBox="1"/>
          <p:nvPr/>
        </p:nvSpPr>
        <p:spPr>
          <a:xfrm>
            <a:off x="1371600" y="5410200"/>
            <a:ext cx="7543800" cy="830997"/>
          </a:xfrm>
          <a:prstGeom prst="rect">
            <a:avLst/>
          </a:prstGeom>
          <a:noFill/>
        </p:spPr>
        <p:txBody>
          <a:bodyPr wrap="square" rtlCol="0">
            <a:spAutoFit/>
          </a:bodyPr>
          <a:lstStyle/>
          <a:p>
            <a:pPr algn="r"/>
            <a:r>
              <a:rPr lang="en-US" sz="1600" i="1" dirty="0"/>
              <a:t>“Thy words were found, and </a:t>
            </a:r>
            <a:r>
              <a:rPr lang="en-US" sz="1600" i="1" u="sng" dirty="0"/>
              <a:t>I did eat them</a:t>
            </a:r>
            <a:r>
              <a:rPr lang="en-US" sz="1600" i="1" dirty="0"/>
              <a:t>; and thy word was unto </a:t>
            </a:r>
            <a:r>
              <a:rPr lang="en-US" sz="1600" i="1" u="sng" dirty="0"/>
              <a:t>me the joy and rejoicing of mine heart</a:t>
            </a:r>
            <a:r>
              <a:rPr lang="en-US" sz="1600" i="1" dirty="0"/>
              <a:t>: for I am called by thy name, O LORD God of hosts.”  </a:t>
            </a:r>
            <a:r>
              <a:rPr lang="en-US" sz="1600" dirty="0"/>
              <a:t>Jeremiah 15:16</a:t>
            </a:r>
          </a:p>
        </p:txBody>
      </p:sp>
      <p:sp>
        <p:nvSpPr>
          <p:cNvPr id="6" name="TextBox 5"/>
          <p:cNvSpPr txBox="1"/>
          <p:nvPr/>
        </p:nvSpPr>
        <p:spPr>
          <a:xfrm rot="20538152">
            <a:off x="17541" y="4460231"/>
            <a:ext cx="1828800" cy="369332"/>
          </a:xfrm>
          <a:prstGeom prst="rect">
            <a:avLst/>
          </a:prstGeom>
          <a:noFill/>
        </p:spPr>
        <p:txBody>
          <a:bodyPr wrap="square" rtlCol="0">
            <a:spAutoFit/>
          </a:bodyPr>
          <a:lstStyle/>
          <a:p>
            <a:r>
              <a:rPr lang="en-US" b="1" dirty="0">
                <a:solidFill>
                  <a:srgbClr val="FFFF00"/>
                </a:solidFill>
              </a:rPr>
              <a:t>Intellectually</a:t>
            </a:r>
          </a:p>
        </p:txBody>
      </p:sp>
      <p:sp>
        <p:nvSpPr>
          <p:cNvPr id="7" name="TextBox 6"/>
          <p:cNvSpPr txBox="1"/>
          <p:nvPr/>
        </p:nvSpPr>
        <p:spPr>
          <a:xfrm rot="20538152">
            <a:off x="17541" y="5518977"/>
            <a:ext cx="1828800" cy="369332"/>
          </a:xfrm>
          <a:prstGeom prst="rect">
            <a:avLst/>
          </a:prstGeom>
          <a:noFill/>
        </p:spPr>
        <p:txBody>
          <a:bodyPr wrap="square" rtlCol="0">
            <a:spAutoFit/>
          </a:bodyPr>
          <a:lstStyle/>
          <a:p>
            <a:r>
              <a:rPr lang="en-US" b="1" dirty="0">
                <a:solidFill>
                  <a:srgbClr val="FFFF00"/>
                </a:solidFill>
              </a:rPr>
              <a:t>Spiritually</a:t>
            </a:r>
          </a:p>
        </p:txBody>
      </p:sp>
      <p:sp>
        <p:nvSpPr>
          <p:cNvPr id="9" name="TextBox 8"/>
          <p:cNvSpPr txBox="1"/>
          <p:nvPr/>
        </p:nvSpPr>
        <p:spPr>
          <a:xfrm>
            <a:off x="76200" y="1730276"/>
            <a:ext cx="8991600" cy="2308324"/>
          </a:xfrm>
          <a:prstGeom prst="rect">
            <a:avLst/>
          </a:prstGeom>
          <a:noFill/>
        </p:spPr>
        <p:txBody>
          <a:bodyPr wrap="square" rtlCol="0">
            <a:spAutoFit/>
          </a:bodyPr>
          <a:lstStyle/>
          <a:p>
            <a:pPr algn="ctr"/>
            <a:r>
              <a:rPr lang="en-US" sz="1600" dirty="0"/>
              <a:t>The leaders in the sanitarium have mingled with unbelievers, admitting them to their councils, more or less; but it is like going to work with their eyes shut. They lack the discernment to see what is going to break upon us at any time. There is a spirit of desperation, of war and bloodshed, and that spirit will increase until the very close of time. </a:t>
            </a:r>
            <a:r>
              <a:rPr lang="en-US" sz="1600" b="1" i="1" dirty="0">
                <a:solidFill>
                  <a:srgbClr val="FFFF00"/>
                </a:solidFill>
              </a:rPr>
              <a:t>Just as soon as the people of God are sealed in their foreheads,--it is not any seal or mark that can be seen, but a settling into the truth, both intellectually and spiritually, so they cannot be moved,</a:t>
            </a:r>
            <a:r>
              <a:rPr lang="en-US" sz="1600" dirty="0"/>
              <a:t>--just as soon as God's people are sealed and prepared for the shaking, it will come. Indeed, it has begun already; the judgments of God are now upon the land, to give us warning, that we may know what is coming. Ms 173, 1902, pp. 3-6. ("Medical Missionary Work in Southern California," November 20, 1911.)  {1MR 249.2}</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Summary of the 70-week Prophecy</a:t>
            </a:r>
          </a:p>
        </p:txBody>
      </p:sp>
      <p:sp>
        <p:nvSpPr>
          <p:cNvPr id="3" name="Content Placeholder 2"/>
          <p:cNvSpPr>
            <a:spLocks noGrp="1"/>
          </p:cNvSpPr>
          <p:nvPr>
            <p:ph idx="1"/>
          </p:nvPr>
        </p:nvSpPr>
        <p:spPr/>
        <p:txBody>
          <a:bodyPr>
            <a:normAutofit fontScale="70000" lnSpcReduction="20000"/>
          </a:bodyPr>
          <a:lstStyle/>
          <a:p>
            <a:r>
              <a:rPr lang="en-US" dirty="0"/>
              <a:t>The </a:t>
            </a:r>
            <a:r>
              <a:rPr lang="en-US" b="1" dirty="0">
                <a:solidFill>
                  <a:srgbClr val="FFFF00"/>
                </a:solidFill>
              </a:rPr>
              <a:t>moral purpose of prophecy </a:t>
            </a:r>
            <a:r>
              <a:rPr lang="en-US" dirty="0"/>
              <a:t>is to </a:t>
            </a:r>
            <a:r>
              <a:rPr lang="en-US" b="1" dirty="0">
                <a:solidFill>
                  <a:srgbClr val="FFFF00"/>
                </a:solidFill>
              </a:rPr>
              <a:t>warn the world </a:t>
            </a:r>
            <a:r>
              <a:rPr lang="en-US" dirty="0"/>
              <a:t>of the close of </a:t>
            </a:r>
            <a:r>
              <a:rPr lang="en-US" b="1" dirty="0">
                <a:solidFill>
                  <a:srgbClr val="FFFF00"/>
                </a:solidFill>
              </a:rPr>
              <a:t>mankind’s probation</a:t>
            </a:r>
            <a:r>
              <a:rPr lang="en-US" b="1" dirty="0"/>
              <a:t> </a:t>
            </a:r>
            <a:r>
              <a:rPr lang="en-US" dirty="0"/>
              <a:t>and to assist in </a:t>
            </a:r>
            <a:r>
              <a:rPr lang="en-US" b="1" dirty="0">
                <a:solidFill>
                  <a:srgbClr val="FFFF00"/>
                </a:solidFill>
              </a:rPr>
              <a:t>preparing</a:t>
            </a:r>
            <a:r>
              <a:rPr lang="en-US" dirty="0">
                <a:solidFill>
                  <a:srgbClr val="FFFF00"/>
                </a:solidFill>
              </a:rPr>
              <a:t> </a:t>
            </a:r>
            <a:r>
              <a:rPr lang="en-US" dirty="0"/>
              <a:t>a people to </a:t>
            </a:r>
            <a:r>
              <a:rPr lang="en-US" b="1" dirty="0">
                <a:solidFill>
                  <a:srgbClr val="FFFF00"/>
                </a:solidFill>
              </a:rPr>
              <a:t>receive the character of Christ </a:t>
            </a:r>
            <a:r>
              <a:rPr lang="en-US" dirty="0"/>
              <a:t>(2 Peter 1:19, 20)</a:t>
            </a:r>
          </a:p>
          <a:p>
            <a:r>
              <a:rPr lang="en-US" dirty="0"/>
              <a:t>As we study the Bible based on its prescribed method (line –upon-line – Isa 28:10-13) and Elder Miller’s 14 Rules, we can see the </a:t>
            </a:r>
            <a:r>
              <a:rPr lang="en-US" b="1" dirty="0">
                <a:solidFill>
                  <a:srgbClr val="FFFF00"/>
                </a:solidFill>
              </a:rPr>
              <a:t>history</a:t>
            </a:r>
            <a:r>
              <a:rPr lang="en-US" dirty="0"/>
              <a:t> of Ancient Israel</a:t>
            </a:r>
            <a:r>
              <a:rPr lang="en-US" b="1" dirty="0">
                <a:solidFill>
                  <a:srgbClr val="FFFF00"/>
                </a:solidFill>
              </a:rPr>
              <a:t> is being repeated </a:t>
            </a:r>
            <a:r>
              <a:rPr lang="en-US" dirty="0"/>
              <a:t>by modern Israel, the Seventh-day Adventist Church, to the letter (Ecclesiastes 1:9)</a:t>
            </a:r>
          </a:p>
          <a:p>
            <a:r>
              <a:rPr lang="en-US" dirty="0"/>
              <a:t>We are living in the final week of the “70-week” pattern where </a:t>
            </a:r>
            <a:r>
              <a:rPr lang="en-US" b="1" dirty="0">
                <a:solidFill>
                  <a:srgbClr val="FFFF00"/>
                </a:solidFill>
              </a:rPr>
              <a:t>Adventism’s probation will soon close </a:t>
            </a:r>
            <a:r>
              <a:rPr lang="en-US" dirty="0"/>
              <a:t>with the passage and enforcement of a </a:t>
            </a:r>
            <a:r>
              <a:rPr lang="en-US" b="1" dirty="0">
                <a:solidFill>
                  <a:srgbClr val="FFFF00"/>
                </a:solidFill>
              </a:rPr>
              <a:t>Sunday Law</a:t>
            </a:r>
          </a:p>
          <a:p>
            <a:r>
              <a:rPr lang="en-US" dirty="0"/>
              <a:t>The commencement of the </a:t>
            </a:r>
            <a:r>
              <a:rPr lang="en-US" b="1" dirty="0">
                <a:solidFill>
                  <a:srgbClr val="FFFF00"/>
                </a:solidFill>
              </a:rPr>
              <a:t>judgment of the living </a:t>
            </a:r>
            <a:r>
              <a:rPr lang="en-US" dirty="0"/>
              <a:t>and the </a:t>
            </a:r>
            <a:r>
              <a:rPr lang="en-US" b="1" dirty="0">
                <a:solidFill>
                  <a:srgbClr val="FFFF00"/>
                </a:solidFill>
              </a:rPr>
              <a:t>latter rains</a:t>
            </a:r>
            <a:r>
              <a:rPr lang="en-US" dirty="0"/>
              <a:t>, starting to fall “in measure” </a:t>
            </a:r>
            <a:r>
              <a:rPr lang="en-US" b="1" dirty="0">
                <a:solidFill>
                  <a:srgbClr val="FFFF00"/>
                </a:solidFill>
              </a:rPr>
              <a:t>on</a:t>
            </a:r>
            <a:r>
              <a:rPr lang="en-US" b="1" dirty="0"/>
              <a:t> </a:t>
            </a:r>
            <a:r>
              <a:rPr lang="en-US" b="1" dirty="0">
                <a:solidFill>
                  <a:srgbClr val="FFFF00"/>
                </a:solidFill>
              </a:rPr>
              <a:t>9/11/2001, </a:t>
            </a:r>
            <a:r>
              <a:rPr lang="en-US" dirty="0"/>
              <a:t>marks the </a:t>
            </a:r>
            <a:r>
              <a:rPr lang="en-US" b="1" dirty="0">
                <a:solidFill>
                  <a:srgbClr val="FFFF00"/>
                </a:solidFill>
              </a:rPr>
              <a:t>Final Warnings for Adventism</a:t>
            </a:r>
            <a:r>
              <a:rPr lang="en-US" dirty="0"/>
              <a:t>; yet, there are many who as briers and thorns debate with this truth (Isaiah 27:4, 8)</a:t>
            </a:r>
          </a:p>
          <a:p>
            <a:r>
              <a:rPr lang="en-US" dirty="0"/>
              <a:t>We must return to the </a:t>
            </a:r>
            <a:r>
              <a:rPr lang="en-US" b="1" dirty="0">
                <a:solidFill>
                  <a:srgbClr val="FFFF00"/>
                </a:solidFill>
              </a:rPr>
              <a:t>Old Paths of Adventism </a:t>
            </a:r>
            <a:r>
              <a:rPr lang="en-US" dirty="0"/>
              <a:t>so that we may find the </a:t>
            </a:r>
            <a:r>
              <a:rPr lang="en-US" b="1" dirty="0">
                <a:solidFill>
                  <a:srgbClr val="FFFF00"/>
                </a:solidFill>
              </a:rPr>
              <a:t>rest</a:t>
            </a:r>
            <a:r>
              <a:rPr lang="en-US" dirty="0"/>
              <a:t> and </a:t>
            </a:r>
            <a:r>
              <a:rPr lang="en-US" b="1" dirty="0">
                <a:solidFill>
                  <a:srgbClr val="FFFF00"/>
                </a:solidFill>
              </a:rPr>
              <a:t>refreshing</a:t>
            </a:r>
            <a:r>
              <a:rPr lang="en-US" dirty="0"/>
              <a:t> for our souls (Jer. 6:16, 17; Isa 28:12)</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Future Prophecy Studies</a:t>
            </a:r>
          </a:p>
        </p:txBody>
      </p:sp>
      <p:graphicFrame>
        <p:nvGraphicFramePr>
          <p:cNvPr id="4" name="Content Placeholder 3"/>
          <p:cNvGraphicFramePr>
            <a:graphicFrameLocks noGrp="1"/>
          </p:cNvGraphicFramePr>
          <p:nvPr>
            <p:ph idx="1"/>
          </p:nvPr>
        </p:nvGraphicFramePr>
        <p:xfrm>
          <a:off x="533400" y="1447800"/>
          <a:ext cx="8153400" cy="5060951"/>
        </p:xfrm>
        <a:graphic>
          <a:graphicData uri="http://schemas.openxmlformats.org/drawingml/2006/table">
            <a:tbl>
              <a:tblPr firstRow="1" bandRow="1">
                <a:tableStyleId>{2D5ABB26-0587-4C30-8999-92F81FD0307C}</a:tableStyleId>
              </a:tblPr>
              <a:tblGrid>
                <a:gridCol w="2717800">
                  <a:extLst>
                    <a:ext uri="{9D8B030D-6E8A-4147-A177-3AD203B41FA5}">
                      <a16:colId xmlns:a16="http://schemas.microsoft.com/office/drawing/2014/main" val="20000"/>
                    </a:ext>
                  </a:extLst>
                </a:gridCol>
                <a:gridCol w="2717800">
                  <a:extLst>
                    <a:ext uri="{9D8B030D-6E8A-4147-A177-3AD203B41FA5}">
                      <a16:colId xmlns:a16="http://schemas.microsoft.com/office/drawing/2014/main" val="20001"/>
                    </a:ext>
                  </a:extLst>
                </a:gridCol>
                <a:gridCol w="2717800">
                  <a:extLst>
                    <a:ext uri="{9D8B030D-6E8A-4147-A177-3AD203B41FA5}">
                      <a16:colId xmlns:a16="http://schemas.microsoft.com/office/drawing/2014/main" val="20002"/>
                    </a:ext>
                  </a:extLst>
                </a:gridCol>
              </a:tblGrid>
              <a:tr h="722993">
                <a:tc>
                  <a:txBody>
                    <a:bodyPr/>
                    <a:lstStyle/>
                    <a:p>
                      <a:pPr algn="ctr"/>
                      <a:r>
                        <a:rPr lang="en-US" sz="1600" dirty="0"/>
                        <a:t>Lessons from Isaiah</a:t>
                      </a:r>
                      <a:r>
                        <a:rPr lang="en-US" sz="1600" baseline="0" dirty="0"/>
                        <a:t> 28</a:t>
                      </a:r>
                      <a:endParaRPr lang="en-US" sz="1600" dirty="0"/>
                    </a:p>
                  </a:txBody>
                  <a:tcPr/>
                </a:tc>
                <a:tc>
                  <a:txBody>
                    <a:bodyPr/>
                    <a:lstStyle/>
                    <a:p>
                      <a:pPr algn="ctr"/>
                      <a:r>
                        <a:rPr lang="en-US" sz="1600" dirty="0">
                          <a:solidFill>
                            <a:srgbClr val="FFFF00"/>
                          </a:solidFill>
                        </a:rPr>
                        <a:t>Significance of the 70wk Prophecy</a:t>
                      </a:r>
                    </a:p>
                  </a:txBody>
                  <a:tcPr/>
                </a:tc>
                <a:tc>
                  <a:txBody>
                    <a:bodyPr/>
                    <a:lstStyle/>
                    <a:p>
                      <a:pPr algn="ctr"/>
                      <a:r>
                        <a:rPr lang="en-US" sz="1600" dirty="0"/>
                        <a:t>The</a:t>
                      </a:r>
                      <a:r>
                        <a:rPr lang="en-US" sz="1600" baseline="0" dirty="0"/>
                        <a:t> Seven Thunders</a:t>
                      </a:r>
                      <a:endParaRPr lang="en-US" sz="1600" dirty="0"/>
                    </a:p>
                  </a:txBody>
                  <a:tcPr/>
                </a:tc>
                <a:extLst>
                  <a:ext uri="{0D108BD9-81ED-4DB2-BD59-A6C34878D82A}">
                    <a16:rowId xmlns:a16="http://schemas.microsoft.com/office/drawing/2014/main" val="10000"/>
                  </a:ext>
                </a:extLst>
              </a:tr>
              <a:tr h="722993">
                <a:tc>
                  <a:txBody>
                    <a:bodyPr/>
                    <a:lstStyle/>
                    <a:p>
                      <a:pPr algn="ctr"/>
                      <a:r>
                        <a:rPr lang="en-US" sz="1600" dirty="0"/>
                        <a:t>The</a:t>
                      </a:r>
                      <a:r>
                        <a:rPr lang="en-US" sz="1600" baseline="0" dirty="0"/>
                        <a:t> Two Prophetic Charts- 1843/1850</a:t>
                      </a:r>
                      <a:endParaRPr lang="en-US" sz="1600" dirty="0"/>
                    </a:p>
                  </a:txBody>
                  <a:tcPr/>
                </a:tc>
                <a:tc>
                  <a:txBody>
                    <a:bodyPr/>
                    <a:lstStyle/>
                    <a:p>
                      <a:pPr algn="ctr"/>
                      <a:r>
                        <a:rPr lang="en-US" sz="1600" dirty="0"/>
                        <a:t>The</a:t>
                      </a:r>
                      <a:r>
                        <a:rPr lang="en-US" sz="1600" baseline="0" dirty="0"/>
                        <a:t> Dragon, the Beast and the False Prophet</a:t>
                      </a:r>
                      <a:endParaRPr lang="en-US" sz="1600" dirty="0"/>
                    </a:p>
                  </a:txBody>
                  <a:tcPr/>
                </a:tc>
                <a:tc>
                  <a:txBody>
                    <a:bodyPr/>
                    <a:lstStyle/>
                    <a:p>
                      <a:pPr algn="ctr"/>
                      <a:r>
                        <a:rPr lang="en-US" sz="1600" dirty="0"/>
                        <a:t>Bible Reform Lines</a:t>
                      </a:r>
                    </a:p>
                  </a:txBody>
                  <a:tcPr/>
                </a:tc>
                <a:extLst>
                  <a:ext uri="{0D108BD9-81ED-4DB2-BD59-A6C34878D82A}">
                    <a16:rowId xmlns:a16="http://schemas.microsoft.com/office/drawing/2014/main" val="10001"/>
                  </a:ext>
                </a:extLst>
              </a:tr>
              <a:tr h="722993">
                <a:tc>
                  <a:txBody>
                    <a:bodyPr/>
                    <a:lstStyle/>
                    <a:p>
                      <a:pPr algn="ctr"/>
                      <a:r>
                        <a:rPr lang="en-US" sz="1600" dirty="0"/>
                        <a:t>Islam in Bible Prophecy</a:t>
                      </a:r>
                    </a:p>
                  </a:txBody>
                  <a:tcPr/>
                </a:tc>
                <a:tc>
                  <a:txBody>
                    <a:bodyPr/>
                    <a:lstStyle/>
                    <a:p>
                      <a:pPr algn="ctr"/>
                      <a:r>
                        <a:rPr lang="en-US" sz="1600" dirty="0"/>
                        <a:t>Daniel 11:40-45</a:t>
                      </a:r>
                    </a:p>
                  </a:txBody>
                  <a:tcPr/>
                </a:tc>
                <a:tc>
                  <a:txBody>
                    <a:bodyPr/>
                    <a:lstStyle/>
                    <a:p>
                      <a:pPr algn="ctr"/>
                      <a:r>
                        <a:rPr lang="en-US" sz="1600" dirty="0"/>
                        <a:t>Ezra/Nehemiah/Esther</a:t>
                      </a:r>
                      <a:r>
                        <a:rPr lang="en-US" sz="1600" baseline="0" dirty="0"/>
                        <a:t> in Prophecy</a:t>
                      </a:r>
                      <a:endParaRPr lang="en-US" sz="1600" dirty="0"/>
                    </a:p>
                  </a:txBody>
                  <a:tcPr/>
                </a:tc>
                <a:extLst>
                  <a:ext uri="{0D108BD9-81ED-4DB2-BD59-A6C34878D82A}">
                    <a16:rowId xmlns:a16="http://schemas.microsoft.com/office/drawing/2014/main" val="10002"/>
                  </a:ext>
                </a:extLst>
              </a:tr>
              <a:tr h="722993">
                <a:tc>
                  <a:txBody>
                    <a:bodyPr/>
                    <a:lstStyle/>
                    <a:p>
                      <a:pPr algn="ctr"/>
                      <a:r>
                        <a:rPr lang="en-US" sz="1600" dirty="0"/>
                        <a:t>The Budding Leaves of Spring – Isaiah 27</a:t>
                      </a:r>
                    </a:p>
                  </a:txBody>
                  <a:tcPr/>
                </a:tc>
                <a:tc>
                  <a:txBody>
                    <a:bodyPr/>
                    <a:lstStyle/>
                    <a:p>
                      <a:pPr algn="ctr"/>
                      <a:r>
                        <a:rPr lang="en-US" sz="1600" dirty="0"/>
                        <a:t>Eating the Little Book</a:t>
                      </a:r>
                    </a:p>
                  </a:txBody>
                  <a:tcPr/>
                </a:tc>
                <a:tc>
                  <a:txBody>
                    <a:bodyPr/>
                    <a:lstStyle/>
                    <a:p>
                      <a:pPr algn="ctr"/>
                      <a:r>
                        <a:rPr lang="en-US" sz="1600" dirty="0"/>
                        <a:t>Early &amp; Latter Rains</a:t>
                      </a:r>
                    </a:p>
                  </a:txBody>
                  <a:tcPr/>
                </a:tc>
                <a:extLst>
                  <a:ext uri="{0D108BD9-81ED-4DB2-BD59-A6C34878D82A}">
                    <a16:rowId xmlns:a16="http://schemas.microsoft.com/office/drawing/2014/main" val="10003"/>
                  </a:ext>
                </a:extLst>
              </a:tr>
              <a:tr h="722993">
                <a:tc>
                  <a:txBody>
                    <a:bodyPr/>
                    <a:lstStyle/>
                    <a:p>
                      <a:pPr algn="ctr"/>
                      <a:r>
                        <a:rPr lang="en-US" sz="1600" dirty="0"/>
                        <a:t>The 144,000 and the Sealing</a:t>
                      </a:r>
                    </a:p>
                  </a:txBody>
                  <a:tcPr/>
                </a:tc>
                <a:tc>
                  <a:txBody>
                    <a:bodyPr/>
                    <a:lstStyle/>
                    <a:p>
                      <a:pPr algn="ctr"/>
                      <a:r>
                        <a:rPr lang="en-US" sz="1600" dirty="0"/>
                        <a:t>Millers 14 Rules of Bible Exposition</a:t>
                      </a:r>
                    </a:p>
                  </a:txBody>
                  <a:tcPr/>
                </a:tc>
                <a:tc>
                  <a:txBody>
                    <a:bodyPr/>
                    <a:lstStyle/>
                    <a:p>
                      <a:pPr algn="ctr"/>
                      <a:r>
                        <a:rPr lang="en-US" sz="1600" dirty="0"/>
                        <a:t>The 2520 Prophecy and other “Hidden” Prophecies</a:t>
                      </a:r>
                    </a:p>
                  </a:txBody>
                  <a:tcPr/>
                </a:tc>
                <a:extLst>
                  <a:ext uri="{0D108BD9-81ED-4DB2-BD59-A6C34878D82A}">
                    <a16:rowId xmlns:a16="http://schemas.microsoft.com/office/drawing/2014/main" val="10004"/>
                  </a:ext>
                </a:extLst>
              </a:tr>
              <a:tr h="722993">
                <a:tc>
                  <a:txBody>
                    <a:bodyPr/>
                    <a:lstStyle/>
                    <a:p>
                      <a:pPr algn="ctr"/>
                      <a:r>
                        <a:rPr lang="en-US" sz="1600" dirty="0"/>
                        <a:t>The Third</a:t>
                      </a:r>
                      <a:r>
                        <a:rPr lang="en-US" sz="1600" baseline="0" dirty="0"/>
                        <a:t> Woman in Bible Prophecy</a:t>
                      </a:r>
                      <a:endParaRPr lang="en-US" sz="1600" dirty="0"/>
                    </a:p>
                  </a:txBody>
                  <a:tcPr/>
                </a:tc>
                <a:tc>
                  <a:txBody>
                    <a:bodyPr/>
                    <a:lstStyle/>
                    <a:p>
                      <a:pPr algn="ctr"/>
                      <a:r>
                        <a:rPr lang="en-US" sz="1600" dirty="0"/>
                        <a:t>Who</a:t>
                      </a:r>
                      <a:r>
                        <a:rPr lang="en-US" sz="1600" baseline="0" dirty="0"/>
                        <a:t> is a Wise Man?</a:t>
                      </a:r>
                      <a:endParaRPr lang="en-US" sz="1600" dirty="0"/>
                    </a:p>
                  </a:txBody>
                  <a:tcPr/>
                </a:tc>
                <a:tc>
                  <a:txBody>
                    <a:bodyPr/>
                    <a:lstStyle/>
                    <a:p>
                      <a:pPr algn="ctr"/>
                      <a:r>
                        <a:rPr lang="en-US" sz="1600" dirty="0"/>
                        <a:t>Watchmen, Watch and Pray!</a:t>
                      </a:r>
                    </a:p>
                  </a:txBody>
                  <a:tcPr/>
                </a:tc>
                <a:extLst>
                  <a:ext uri="{0D108BD9-81ED-4DB2-BD59-A6C34878D82A}">
                    <a16:rowId xmlns:a16="http://schemas.microsoft.com/office/drawing/2014/main" val="10005"/>
                  </a:ext>
                </a:extLst>
              </a:tr>
              <a:tr h="722993">
                <a:tc>
                  <a:txBody>
                    <a:bodyPr/>
                    <a:lstStyle/>
                    <a:p>
                      <a:pPr algn="ctr"/>
                      <a:r>
                        <a:rPr lang="en-US" sz="1600" dirty="0"/>
                        <a:t>The Close of Probation</a:t>
                      </a:r>
                    </a:p>
                  </a:txBody>
                  <a:tcPr/>
                </a:tc>
                <a:tc>
                  <a:txBody>
                    <a:bodyPr/>
                    <a:lstStyle/>
                    <a:p>
                      <a:pPr algn="ctr"/>
                      <a:r>
                        <a:rPr lang="en-US" sz="1600" dirty="0"/>
                        <a:t>Thy</a:t>
                      </a:r>
                      <a:r>
                        <a:rPr lang="en-US" sz="1600" baseline="0" dirty="0"/>
                        <a:t> Way Oh God is in the Sanctuary…</a:t>
                      </a:r>
                      <a:endParaRPr lang="en-US" sz="1600" dirty="0"/>
                    </a:p>
                  </a:txBody>
                  <a:tcPr/>
                </a:tc>
                <a:tc>
                  <a:txBody>
                    <a:bodyPr/>
                    <a:lstStyle/>
                    <a:p>
                      <a:pPr algn="ctr"/>
                      <a:r>
                        <a:rPr lang="en-US" sz="1600" dirty="0"/>
                        <a:t>The Seven Churches</a:t>
                      </a:r>
                      <a:r>
                        <a:rPr lang="en-US" sz="1600" baseline="0" dirty="0"/>
                        <a:t> of the Revelation</a:t>
                      </a:r>
                      <a:endParaRPr lang="en-US" sz="1600" dirty="0"/>
                    </a:p>
                  </a:txBody>
                  <a:tcPr/>
                </a:tc>
                <a:extLst>
                  <a:ext uri="{0D108BD9-81ED-4DB2-BD59-A6C34878D82A}">
                    <a16:rowId xmlns:a16="http://schemas.microsoft.com/office/drawing/2014/main" val="10006"/>
                  </a:ext>
                </a:extLst>
              </a:tr>
            </a:tbl>
          </a:graphicData>
        </a:graphic>
      </p:graphicFrame>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For Questions, Contact Me</a:t>
            </a:r>
          </a:p>
        </p:txBody>
      </p:sp>
      <p:sp>
        <p:nvSpPr>
          <p:cNvPr id="3" name="Content Placeholder 2"/>
          <p:cNvSpPr>
            <a:spLocks noGrp="1"/>
          </p:cNvSpPr>
          <p:nvPr>
            <p:ph idx="1"/>
          </p:nvPr>
        </p:nvSpPr>
        <p:spPr>
          <a:xfrm>
            <a:off x="685800" y="1783560"/>
            <a:ext cx="7772400" cy="4572000"/>
          </a:xfrm>
        </p:spPr>
        <p:txBody>
          <a:bodyPr/>
          <a:lstStyle/>
          <a:p>
            <a:pPr algn="ctr">
              <a:buNone/>
            </a:pPr>
            <a:r>
              <a:rPr lang="en-US" sz="4000" dirty="0"/>
              <a:t>Brother Carl Arosarena </a:t>
            </a:r>
          </a:p>
          <a:p>
            <a:pPr algn="ctr">
              <a:buNone/>
            </a:pPr>
            <a:r>
              <a:rPr lang="en-US" sz="3200" dirty="0">
                <a:hlinkClick r:id="rId3"/>
              </a:rPr>
              <a:t>biblestudies@lifemoreabundantpa.com</a:t>
            </a:r>
            <a:r>
              <a:rPr lang="en-US" sz="3200" dirty="0"/>
              <a:t>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DAY 1 – Sabbath November 21</a:t>
            </a:r>
            <a:r>
              <a:rPr lang="en-US" baseline="30000" dirty="0"/>
              <a:t>st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Daniel Chapter 8 in Review</a:t>
            </a:r>
          </a:p>
        </p:txBody>
      </p:sp>
      <p:sp>
        <p:nvSpPr>
          <p:cNvPr id="3" name="Content Placeholder 2"/>
          <p:cNvSpPr>
            <a:spLocks noGrp="1"/>
          </p:cNvSpPr>
          <p:nvPr>
            <p:ph idx="1"/>
          </p:nvPr>
        </p:nvSpPr>
        <p:spPr/>
        <p:txBody>
          <a:bodyPr>
            <a:normAutofit fontScale="70000" lnSpcReduction="20000"/>
          </a:bodyPr>
          <a:lstStyle/>
          <a:p>
            <a:r>
              <a:rPr lang="en-US" dirty="0"/>
              <a:t>God further details the works of the </a:t>
            </a:r>
            <a:r>
              <a:rPr lang="en-US" b="1" i="1" dirty="0"/>
              <a:t>Little Horn </a:t>
            </a:r>
            <a:r>
              <a:rPr lang="en-US" dirty="0"/>
              <a:t>as both a civil and religious power that wages war against God and His people – Daniel 8:9-12</a:t>
            </a:r>
          </a:p>
          <a:p>
            <a:r>
              <a:rPr lang="en-US" dirty="0"/>
              <a:t>God introduces “</a:t>
            </a:r>
            <a:r>
              <a:rPr lang="en-US" b="1" i="1" dirty="0"/>
              <a:t>the daily</a:t>
            </a:r>
            <a:r>
              <a:rPr lang="en-US" dirty="0"/>
              <a:t>” and the “</a:t>
            </a:r>
            <a:r>
              <a:rPr lang="en-US" b="1" i="1" dirty="0"/>
              <a:t>abomination of desolation” </a:t>
            </a:r>
            <a:r>
              <a:rPr lang="en-US" dirty="0"/>
              <a:t>as the </a:t>
            </a:r>
            <a:r>
              <a:rPr lang="en-US" b="1" i="1" dirty="0"/>
              <a:t>two desolators</a:t>
            </a:r>
            <a:r>
              <a:rPr lang="en-US" dirty="0"/>
              <a:t> that ravage </a:t>
            </a:r>
            <a:r>
              <a:rPr lang="en-US" b="1" i="1" dirty="0"/>
              <a:t>the host (</a:t>
            </a:r>
            <a:r>
              <a:rPr lang="en-US" dirty="0"/>
              <a:t>God’s people), </a:t>
            </a:r>
            <a:r>
              <a:rPr lang="en-US" u="sng" dirty="0"/>
              <a:t>AND</a:t>
            </a:r>
            <a:r>
              <a:rPr lang="en-US" dirty="0"/>
              <a:t> God’s </a:t>
            </a:r>
            <a:r>
              <a:rPr lang="en-US" b="1" i="1" dirty="0"/>
              <a:t>sanctuary</a:t>
            </a:r>
            <a:r>
              <a:rPr lang="en-US" dirty="0"/>
              <a:t> – Daniel 8:13</a:t>
            </a:r>
          </a:p>
          <a:p>
            <a:r>
              <a:rPr lang="en-US" dirty="0"/>
              <a:t>God introduces the </a:t>
            </a:r>
            <a:r>
              <a:rPr lang="en-US" b="1" i="1" dirty="0" err="1"/>
              <a:t>chazown</a:t>
            </a:r>
            <a:r>
              <a:rPr lang="en-US" dirty="0"/>
              <a:t> vision, chronicling two parallel histories spanning </a:t>
            </a:r>
            <a:r>
              <a:rPr lang="en-US" b="1" i="1" dirty="0"/>
              <a:t>2520</a:t>
            </a:r>
            <a:r>
              <a:rPr lang="en-US" dirty="0"/>
              <a:t> years. These histories typify the fate of the two classes referenced in the Everlasting Gospel – Daniel 8:19; Genesis 3:15</a:t>
            </a:r>
          </a:p>
          <a:p>
            <a:r>
              <a:rPr lang="en-US" dirty="0"/>
              <a:t>God introduces the </a:t>
            </a:r>
            <a:r>
              <a:rPr lang="en-US" b="1" i="1" dirty="0" err="1"/>
              <a:t>mar`eh</a:t>
            </a:r>
            <a:r>
              <a:rPr lang="en-US" dirty="0"/>
              <a:t> vision in light of the</a:t>
            </a:r>
            <a:r>
              <a:rPr lang="en-US" b="1" i="1" dirty="0"/>
              <a:t> </a:t>
            </a:r>
            <a:r>
              <a:rPr lang="en-US" b="1" i="1" dirty="0" err="1"/>
              <a:t>chazown</a:t>
            </a:r>
            <a:r>
              <a:rPr lang="en-US" b="1" i="1" dirty="0"/>
              <a:t> </a:t>
            </a:r>
            <a:r>
              <a:rPr lang="en-US" dirty="0"/>
              <a:t>vision for those living at the </a:t>
            </a:r>
            <a:r>
              <a:rPr lang="en-US" i="1" dirty="0"/>
              <a:t>Time of the End </a:t>
            </a:r>
            <a:r>
              <a:rPr lang="en-US" dirty="0"/>
              <a:t>– Daniel 8:16 vs. Daniel 8:17</a:t>
            </a:r>
          </a:p>
          <a:p>
            <a:r>
              <a:rPr lang="en-US" dirty="0"/>
              <a:t>God presents the prophetic span of time (from a yet disclosed starting point) until He will begin His works in the Plan of Redemption as High Priest in the Most Holy Place – Daniel 8:14</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200" dirty="0"/>
              <a:t>Daniel 9 – Preparation for “Receiving” Prophecy</a:t>
            </a:r>
          </a:p>
        </p:txBody>
      </p:sp>
      <p:sp>
        <p:nvSpPr>
          <p:cNvPr id="3" name="Content Placeholder 2"/>
          <p:cNvSpPr>
            <a:spLocks noGrp="1"/>
          </p:cNvSpPr>
          <p:nvPr>
            <p:ph idx="1"/>
          </p:nvPr>
        </p:nvSpPr>
        <p:spPr>
          <a:xfrm>
            <a:off x="762000" y="3917160"/>
            <a:ext cx="7772400" cy="2559840"/>
          </a:xfrm>
        </p:spPr>
        <p:txBody>
          <a:bodyPr>
            <a:normAutofit/>
          </a:bodyPr>
          <a:lstStyle/>
          <a:p>
            <a:r>
              <a:rPr lang="en-US" dirty="0"/>
              <a:t>Health Reform – </a:t>
            </a:r>
            <a:r>
              <a:rPr lang="en-US" sz="2000" dirty="0"/>
              <a:t>Daniel 1; Ezekiel 3:1-3; Revelation 10:8-10 </a:t>
            </a:r>
            <a:endParaRPr lang="en-US" sz="2400" dirty="0"/>
          </a:p>
          <a:p>
            <a:r>
              <a:rPr lang="en-US" u="sng" dirty="0"/>
              <a:t>C</a:t>
            </a:r>
            <a:r>
              <a:rPr lang="en-US" dirty="0"/>
              <a:t>onfession, </a:t>
            </a:r>
            <a:r>
              <a:rPr lang="en-US" u="sng" dirty="0"/>
              <a:t>P</a:t>
            </a:r>
            <a:r>
              <a:rPr lang="en-US" dirty="0"/>
              <a:t>rayer &amp; </a:t>
            </a:r>
            <a:r>
              <a:rPr lang="en-US" u="sng" dirty="0"/>
              <a:t>R</a:t>
            </a:r>
            <a:r>
              <a:rPr lang="en-US" dirty="0"/>
              <a:t>epentance – </a:t>
            </a:r>
            <a:r>
              <a:rPr lang="en-US" sz="2000" dirty="0"/>
              <a:t>Daniel 2:17-23; 9:1-23; Leviticus 26:40-42 </a:t>
            </a:r>
            <a:endParaRPr lang="en-US" dirty="0"/>
          </a:p>
          <a:p>
            <a:r>
              <a:rPr lang="en-US" dirty="0"/>
              <a:t>Dress Reform – </a:t>
            </a:r>
            <a:r>
              <a:rPr lang="en-US" sz="2000" dirty="0"/>
              <a:t>Daniel 91-19; Zechariah 3:1-5; Matthew 22:11; Philippians 3:8, 9</a:t>
            </a:r>
            <a:endParaRPr lang="en-US" dirty="0"/>
          </a:p>
        </p:txBody>
      </p:sp>
      <p:sp>
        <p:nvSpPr>
          <p:cNvPr id="4" name="TextBox 3"/>
          <p:cNvSpPr txBox="1"/>
          <p:nvPr/>
        </p:nvSpPr>
        <p:spPr>
          <a:xfrm>
            <a:off x="1371600" y="1600200"/>
            <a:ext cx="7543800" cy="1200329"/>
          </a:xfrm>
          <a:prstGeom prst="rect">
            <a:avLst/>
          </a:prstGeom>
          <a:noFill/>
        </p:spPr>
        <p:txBody>
          <a:bodyPr wrap="square" rtlCol="0">
            <a:spAutoFit/>
          </a:bodyPr>
          <a:lstStyle/>
          <a:p>
            <a:pPr algn="r"/>
            <a:r>
              <a:rPr lang="en-US" dirty="0"/>
              <a:t>“… </a:t>
            </a:r>
            <a:r>
              <a:rPr lang="en-US" i="1" dirty="0"/>
              <a:t>O Daniel, I am now come forth to </a:t>
            </a:r>
            <a:r>
              <a:rPr lang="en-US" i="1" u="sng" dirty="0"/>
              <a:t>give thee skill and understanding</a:t>
            </a:r>
            <a:r>
              <a:rPr lang="en-US" i="1" dirty="0"/>
              <a:t>.  At the beginning of thy supplications the commandment came forth, and I am come to show [thee]; for thou [art] greatly beloved: </a:t>
            </a:r>
            <a:r>
              <a:rPr lang="en-US" i="1" u="sng" dirty="0"/>
              <a:t>therefore understand the matter, and consider the vision</a:t>
            </a:r>
            <a:r>
              <a:rPr lang="en-US" i="1" dirty="0"/>
              <a:t>.</a:t>
            </a:r>
            <a:r>
              <a:rPr lang="en-US" dirty="0"/>
              <a:t>” Daniel 9:22, 23</a:t>
            </a:r>
          </a:p>
        </p:txBody>
      </p:sp>
      <p:sp>
        <p:nvSpPr>
          <p:cNvPr id="5" name="TextBox 4"/>
          <p:cNvSpPr txBox="1"/>
          <p:nvPr/>
        </p:nvSpPr>
        <p:spPr>
          <a:xfrm>
            <a:off x="1371600" y="2819400"/>
            <a:ext cx="7543800" cy="923330"/>
          </a:xfrm>
          <a:prstGeom prst="rect">
            <a:avLst/>
          </a:prstGeom>
          <a:noFill/>
        </p:spPr>
        <p:txBody>
          <a:bodyPr wrap="square" rtlCol="0">
            <a:spAutoFit/>
          </a:bodyPr>
          <a:lstStyle/>
          <a:p>
            <a:pPr algn="r"/>
            <a:r>
              <a:rPr lang="en-US" i="1" dirty="0"/>
              <a:t>“Thy words were found, and </a:t>
            </a:r>
            <a:r>
              <a:rPr lang="en-US" i="1" u="sng" dirty="0"/>
              <a:t>I did eat them</a:t>
            </a:r>
            <a:r>
              <a:rPr lang="en-US" i="1" dirty="0"/>
              <a:t>; and thy word was unto </a:t>
            </a:r>
            <a:r>
              <a:rPr lang="en-US" i="1" u="sng" dirty="0"/>
              <a:t>me the joy and rejoicing of mine heart</a:t>
            </a:r>
            <a:r>
              <a:rPr lang="en-US" i="1" dirty="0"/>
              <a:t>: for I am called by thy name, O LORD God of hosts.”  </a:t>
            </a:r>
            <a:r>
              <a:rPr lang="en-US" dirty="0"/>
              <a:t>Jeremiah 15:16</a:t>
            </a:r>
          </a:p>
        </p:txBody>
      </p:sp>
      <p:sp>
        <p:nvSpPr>
          <p:cNvPr id="6" name="TextBox 5"/>
          <p:cNvSpPr txBox="1"/>
          <p:nvPr/>
        </p:nvSpPr>
        <p:spPr>
          <a:xfrm rot="20538152">
            <a:off x="17541" y="1854042"/>
            <a:ext cx="1828800" cy="400110"/>
          </a:xfrm>
          <a:prstGeom prst="rect">
            <a:avLst/>
          </a:prstGeom>
          <a:noFill/>
        </p:spPr>
        <p:txBody>
          <a:bodyPr wrap="square" rtlCol="0">
            <a:spAutoFit/>
          </a:bodyPr>
          <a:lstStyle/>
          <a:p>
            <a:r>
              <a:rPr lang="en-US" sz="2000" b="1" dirty="0">
                <a:solidFill>
                  <a:srgbClr val="FFFF00"/>
                </a:solidFill>
              </a:rPr>
              <a:t>Intellectually</a:t>
            </a:r>
          </a:p>
        </p:txBody>
      </p:sp>
      <p:sp>
        <p:nvSpPr>
          <p:cNvPr id="7" name="TextBox 6"/>
          <p:cNvSpPr txBox="1"/>
          <p:nvPr/>
        </p:nvSpPr>
        <p:spPr>
          <a:xfrm rot="20538152">
            <a:off x="17541" y="2912788"/>
            <a:ext cx="1828800" cy="400110"/>
          </a:xfrm>
          <a:prstGeom prst="rect">
            <a:avLst/>
          </a:prstGeom>
          <a:noFill/>
        </p:spPr>
        <p:txBody>
          <a:bodyPr wrap="square" rtlCol="0">
            <a:spAutoFit/>
          </a:bodyPr>
          <a:lstStyle/>
          <a:p>
            <a:r>
              <a:rPr lang="en-US" sz="2000" b="1" dirty="0">
                <a:solidFill>
                  <a:srgbClr val="FFFF00"/>
                </a:solidFill>
              </a:rPr>
              <a:t>Spiritually</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200" i="1" dirty="0"/>
              <a:t>The 70-Week &amp; 2300-Day </a:t>
            </a:r>
            <a:br>
              <a:rPr lang="en-US" sz="3200" i="1" dirty="0"/>
            </a:br>
            <a:r>
              <a:rPr lang="en-US" sz="3200" i="1" dirty="0"/>
              <a:t>Time Prophecies</a:t>
            </a:r>
          </a:p>
        </p:txBody>
      </p:sp>
      <p:sp>
        <p:nvSpPr>
          <p:cNvPr id="42" name="TextBox 41"/>
          <p:cNvSpPr txBox="1"/>
          <p:nvPr/>
        </p:nvSpPr>
        <p:spPr>
          <a:xfrm>
            <a:off x="6507824" y="1750241"/>
            <a:ext cx="1499704" cy="707886"/>
          </a:xfrm>
          <a:prstGeom prst="rect">
            <a:avLst/>
          </a:prstGeom>
          <a:noFill/>
        </p:spPr>
        <p:txBody>
          <a:bodyPr wrap="square" rtlCol="0">
            <a:spAutoFit/>
          </a:bodyPr>
          <a:lstStyle/>
          <a:p>
            <a:pPr algn="ctr"/>
            <a:r>
              <a:rPr lang="en-US" sz="2000" i="1" dirty="0">
                <a:effectLst>
                  <a:outerShdw blurRad="38100" dist="38100" dir="2700000" algn="tl">
                    <a:srgbClr val="000000">
                      <a:alpha val="43137"/>
                    </a:srgbClr>
                  </a:outerShdw>
                </a:effectLst>
              </a:rPr>
              <a:t>Jesus’ 2</a:t>
            </a:r>
            <a:r>
              <a:rPr lang="en-US" sz="2000" i="1" baseline="30000" dirty="0">
                <a:effectLst>
                  <a:outerShdw blurRad="38100" dist="38100" dir="2700000" algn="tl">
                    <a:srgbClr val="000000">
                      <a:alpha val="43137"/>
                    </a:srgbClr>
                  </a:outerShdw>
                </a:effectLst>
              </a:rPr>
              <a:t>nd</a:t>
            </a:r>
            <a:r>
              <a:rPr lang="en-US" sz="2000" i="1" dirty="0">
                <a:effectLst>
                  <a:outerShdw blurRad="38100" dist="38100" dir="2700000" algn="tl">
                    <a:srgbClr val="000000">
                      <a:alpha val="43137"/>
                    </a:srgbClr>
                  </a:outerShdw>
                </a:effectLst>
              </a:rPr>
              <a:t> Coming</a:t>
            </a:r>
          </a:p>
        </p:txBody>
      </p:sp>
      <p:sp>
        <p:nvSpPr>
          <p:cNvPr id="43" name="Subtitle 2"/>
          <p:cNvSpPr txBox="1">
            <a:spLocks/>
          </p:cNvSpPr>
          <p:nvPr/>
        </p:nvSpPr>
        <p:spPr>
          <a:xfrm>
            <a:off x="1371600" y="5715000"/>
            <a:ext cx="6400800" cy="685800"/>
          </a:xfrm>
          <a:prstGeom prst="rect">
            <a:avLst/>
          </a:prstGeom>
        </p:spPr>
        <p:txBody>
          <a:bodyPr vert="horz">
            <a:normAutofit fontScale="77500" lnSpcReduction="20000"/>
          </a:bodyPr>
          <a:lstStyle/>
          <a:p>
            <a:pPr marL="411480" marR="0" lvl="0" indent="-342900" algn="l" defTabSz="914400" rtl="0" eaLnBrk="1" fontAlgn="auto" latinLnBrk="0" hangingPunct="1">
              <a:lnSpc>
                <a:spcPct val="100000"/>
              </a:lnSpc>
              <a:spcBef>
                <a:spcPts val="700"/>
              </a:spcBef>
              <a:spcAft>
                <a:spcPts val="0"/>
              </a:spcAft>
              <a:buClr>
                <a:schemeClr val="tx2"/>
              </a:buClr>
              <a:buSzPct val="95000"/>
              <a:buFont typeface="Wingdings"/>
              <a:buChar char=""/>
              <a:tabLst/>
              <a:defRPr/>
            </a:pPr>
            <a:r>
              <a:rPr kumimoji="0" lang="en-US" sz="3000" b="0" i="1" u="none" strike="noStrike" kern="1200" cap="none" spc="0" normalizeH="0" baseline="0" noProof="0" dirty="0">
                <a:ln>
                  <a:noFill/>
                </a:ln>
                <a:solidFill>
                  <a:schemeClr val="tx1"/>
                </a:solidFill>
                <a:effectLst>
                  <a:outerShdw blurRad="38100" dist="38100" dir="2700000" algn="tl">
                    <a:srgbClr val="000000">
                      <a:alpha val="43137"/>
                    </a:srgbClr>
                  </a:outerShdw>
                </a:effectLst>
                <a:uLnTx/>
                <a:uFillTx/>
                <a:latin typeface="+mn-lt"/>
                <a:ea typeface="+mn-ea"/>
                <a:cs typeface="+mn-cs"/>
              </a:rPr>
              <a:t>“…Unto two thousand and three hundred days; then shall the sanctuary be cleansed.” </a:t>
            </a:r>
            <a:r>
              <a:rPr kumimoji="0" lang="en-US" sz="2600" b="0" i="1" u="none" strike="noStrike" kern="1200" cap="none" spc="0" normalizeH="0" baseline="0" noProof="0" dirty="0">
                <a:ln>
                  <a:noFill/>
                </a:ln>
                <a:solidFill>
                  <a:schemeClr val="tx1"/>
                </a:solidFill>
                <a:effectLst>
                  <a:outerShdw blurRad="38100" dist="38100" dir="2700000" algn="tl">
                    <a:srgbClr val="000000">
                      <a:alpha val="43137"/>
                    </a:srgbClr>
                  </a:outerShdw>
                </a:effectLst>
                <a:uLnTx/>
                <a:uFillTx/>
                <a:latin typeface="+mn-lt"/>
                <a:ea typeface="+mn-ea"/>
                <a:cs typeface="+mn-cs"/>
              </a:rPr>
              <a:t>Daniel 8:14</a:t>
            </a:r>
          </a:p>
        </p:txBody>
      </p:sp>
      <p:cxnSp>
        <p:nvCxnSpPr>
          <p:cNvPr id="44" name="Straight Connector 43"/>
          <p:cNvCxnSpPr/>
          <p:nvPr/>
        </p:nvCxnSpPr>
        <p:spPr>
          <a:xfrm flipV="1">
            <a:off x="1371600" y="3658412"/>
            <a:ext cx="6196528" cy="3810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a:off x="1371600" y="3315512"/>
            <a:ext cx="0" cy="68580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a:off x="2209800" y="3306596"/>
            <a:ext cx="0" cy="38100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flipV="1">
            <a:off x="1371600" y="4896256"/>
            <a:ext cx="5674464" cy="19456"/>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a:off x="1371600" y="4534712"/>
            <a:ext cx="0" cy="38100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49" name="TextBox 48"/>
          <p:cNvSpPr txBox="1"/>
          <p:nvPr/>
        </p:nvSpPr>
        <p:spPr>
          <a:xfrm>
            <a:off x="914400" y="2891135"/>
            <a:ext cx="1048158" cy="461665"/>
          </a:xfrm>
          <a:prstGeom prst="rect">
            <a:avLst/>
          </a:prstGeom>
          <a:noFill/>
        </p:spPr>
        <p:txBody>
          <a:bodyPr wrap="square" rtlCol="0">
            <a:spAutoFit/>
          </a:bodyPr>
          <a:lstStyle/>
          <a:p>
            <a:r>
              <a:rPr lang="en-US" sz="2400" b="1" dirty="0">
                <a:effectLst>
                  <a:outerShdw blurRad="38100" dist="38100" dir="2700000" algn="tl">
                    <a:srgbClr val="000000">
                      <a:alpha val="43137"/>
                    </a:srgbClr>
                  </a:outerShdw>
                </a:effectLst>
              </a:rPr>
              <a:t>457BC</a:t>
            </a:r>
          </a:p>
        </p:txBody>
      </p:sp>
      <p:sp>
        <p:nvSpPr>
          <p:cNvPr id="50" name="TextBox 49"/>
          <p:cNvSpPr txBox="1"/>
          <p:nvPr/>
        </p:nvSpPr>
        <p:spPr>
          <a:xfrm>
            <a:off x="1447800" y="3239312"/>
            <a:ext cx="838200" cy="400110"/>
          </a:xfrm>
          <a:prstGeom prst="rect">
            <a:avLst/>
          </a:prstGeom>
          <a:noFill/>
        </p:spPr>
        <p:txBody>
          <a:bodyPr wrap="square" rtlCol="0">
            <a:spAutoFit/>
          </a:bodyPr>
          <a:lstStyle/>
          <a:p>
            <a:r>
              <a:rPr lang="en-US" sz="2000" dirty="0">
                <a:effectLst>
                  <a:outerShdw blurRad="38100" dist="38100" dir="2700000" algn="tl">
                    <a:srgbClr val="000000">
                      <a:alpha val="43137"/>
                    </a:srgbClr>
                  </a:outerShdw>
                </a:effectLst>
              </a:rPr>
              <a:t>7-wks</a:t>
            </a:r>
          </a:p>
        </p:txBody>
      </p:sp>
      <p:cxnSp>
        <p:nvCxnSpPr>
          <p:cNvPr id="51" name="Straight Connector 50"/>
          <p:cNvCxnSpPr/>
          <p:nvPr/>
        </p:nvCxnSpPr>
        <p:spPr>
          <a:xfrm>
            <a:off x="3200400" y="3306596"/>
            <a:ext cx="0" cy="38100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52" name="TextBox 51"/>
          <p:cNvSpPr txBox="1"/>
          <p:nvPr/>
        </p:nvSpPr>
        <p:spPr>
          <a:xfrm>
            <a:off x="2286000" y="3239312"/>
            <a:ext cx="990600" cy="400110"/>
          </a:xfrm>
          <a:prstGeom prst="rect">
            <a:avLst/>
          </a:prstGeom>
          <a:noFill/>
        </p:spPr>
        <p:txBody>
          <a:bodyPr wrap="square" rtlCol="0">
            <a:spAutoFit/>
          </a:bodyPr>
          <a:lstStyle/>
          <a:p>
            <a:r>
              <a:rPr lang="en-US" sz="2000" dirty="0">
                <a:effectLst>
                  <a:outerShdw blurRad="38100" dist="38100" dir="2700000" algn="tl">
                    <a:srgbClr val="000000">
                      <a:alpha val="43137"/>
                    </a:srgbClr>
                  </a:outerShdw>
                </a:effectLst>
              </a:rPr>
              <a:t>62-wks</a:t>
            </a:r>
          </a:p>
        </p:txBody>
      </p:sp>
      <p:sp>
        <p:nvSpPr>
          <p:cNvPr id="53" name="TextBox 52"/>
          <p:cNvSpPr txBox="1"/>
          <p:nvPr/>
        </p:nvSpPr>
        <p:spPr>
          <a:xfrm>
            <a:off x="3276600" y="3239312"/>
            <a:ext cx="762000" cy="400110"/>
          </a:xfrm>
          <a:prstGeom prst="rect">
            <a:avLst/>
          </a:prstGeom>
          <a:noFill/>
        </p:spPr>
        <p:txBody>
          <a:bodyPr wrap="square" rtlCol="0">
            <a:spAutoFit/>
          </a:bodyPr>
          <a:lstStyle/>
          <a:p>
            <a:r>
              <a:rPr lang="en-US" sz="2000" dirty="0">
                <a:effectLst>
                  <a:outerShdw blurRad="38100" dist="38100" dir="2700000" algn="tl">
                    <a:srgbClr val="000000">
                      <a:alpha val="43137"/>
                    </a:srgbClr>
                  </a:outerShdw>
                </a:effectLst>
              </a:rPr>
              <a:t>1-wk</a:t>
            </a:r>
          </a:p>
        </p:txBody>
      </p:sp>
      <p:cxnSp>
        <p:nvCxnSpPr>
          <p:cNvPr id="54" name="Straight Connector 53"/>
          <p:cNvCxnSpPr/>
          <p:nvPr/>
        </p:nvCxnSpPr>
        <p:spPr>
          <a:xfrm>
            <a:off x="3962400" y="3306596"/>
            <a:ext cx="0" cy="38100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a:off x="1371600" y="2655332"/>
            <a:ext cx="2590800" cy="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a:off x="3962400" y="2655332"/>
            <a:ext cx="0" cy="22860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a:off x="1371600" y="2655332"/>
            <a:ext cx="0" cy="22860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a:off x="4751960" y="3306596"/>
            <a:ext cx="0" cy="38100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59" name="TextBox 58"/>
          <p:cNvSpPr txBox="1"/>
          <p:nvPr/>
        </p:nvSpPr>
        <p:spPr>
          <a:xfrm>
            <a:off x="1867712" y="2946180"/>
            <a:ext cx="1040860" cy="400110"/>
          </a:xfrm>
          <a:prstGeom prst="rect">
            <a:avLst/>
          </a:prstGeom>
          <a:noFill/>
        </p:spPr>
        <p:txBody>
          <a:bodyPr wrap="square" rtlCol="0">
            <a:spAutoFit/>
          </a:bodyPr>
          <a:lstStyle/>
          <a:p>
            <a:r>
              <a:rPr lang="en-US" sz="2000" b="1" dirty="0">
                <a:solidFill>
                  <a:srgbClr val="C00000"/>
                </a:solidFill>
                <a:effectLst>
                  <a:outerShdw blurRad="38100" dist="38100" dir="2700000" algn="tl">
                    <a:srgbClr val="000000">
                      <a:alpha val="43137"/>
                    </a:srgbClr>
                  </a:outerShdw>
                </a:effectLst>
              </a:rPr>
              <a:t>408BC</a:t>
            </a:r>
          </a:p>
        </p:txBody>
      </p:sp>
      <p:sp>
        <p:nvSpPr>
          <p:cNvPr id="60" name="TextBox 59"/>
          <p:cNvSpPr txBox="1"/>
          <p:nvPr/>
        </p:nvSpPr>
        <p:spPr>
          <a:xfrm>
            <a:off x="3657599" y="2934512"/>
            <a:ext cx="867383" cy="400110"/>
          </a:xfrm>
          <a:prstGeom prst="rect">
            <a:avLst/>
          </a:prstGeom>
          <a:noFill/>
        </p:spPr>
        <p:txBody>
          <a:bodyPr wrap="square" rtlCol="0">
            <a:spAutoFit/>
          </a:bodyPr>
          <a:lstStyle/>
          <a:p>
            <a:r>
              <a:rPr lang="en-US" sz="2000" b="1" dirty="0">
                <a:solidFill>
                  <a:srgbClr val="C00000"/>
                </a:solidFill>
                <a:effectLst>
                  <a:outerShdw blurRad="38100" dist="38100" dir="2700000" algn="tl">
                    <a:srgbClr val="000000">
                      <a:alpha val="43137"/>
                    </a:srgbClr>
                  </a:outerShdw>
                </a:effectLst>
              </a:rPr>
              <a:t>34AD</a:t>
            </a:r>
          </a:p>
        </p:txBody>
      </p:sp>
      <p:sp>
        <p:nvSpPr>
          <p:cNvPr id="61" name="TextBox 60"/>
          <p:cNvSpPr txBox="1"/>
          <p:nvPr/>
        </p:nvSpPr>
        <p:spPr>
          <a:xfrm>
            <a:off x="1750979" y="2209800"/>
            <a:ext cx="1601821" cy="461665"/>
          </a:xfrm>
          <a:prstGeom prst="rect">
            <a:avLst/>
          </a:prstGeom>
          <a:noFill/>
        </p:spPr>
        <p:txBody>
          <a:bodyPr wrap="square" rtlCol="0">
            <a:spAutoFit/>
          </a:bodyPr>
          <a:lstStyle/>
          <a:p>
            <a:r>
              <a:rPr lang="en-US" sz="2400" b="1" i="1" dirty="0">
                <a:effectLst>
                  <a:outerShdw blurRad="38100" dist="38100" dir="2700000" algn="tl">
                    <a:srgbClr val="000000">
                      <a:alpha val="43137"/>
                    </a:srgbClr>
                  </a:outerShdw>
                </a:effectLst>
              </a:rPr>
              <a:t>70-Weeks</a:t>
            </a:r>
          </a:p>
        </p:txBody>
      </p:sp>
      <p:sp>
        <p:nvSpPr>
          <p:cNvPr id="62" name="TextBox 61"/>
          <p:cNvSpPr txBox="1"/>
          <p:nvPr/>
        </p:nvSpPr>
        <p:spPr>
          <a:xfrm>
            <a:off x="2095500" y="4470180"/>
            <a:ext cx="1485900" cy="400110"/>
          </a:xfrm>
          <a:prstGeom prst="rect">
            <a:avLst/>
          </a:prstGeom>
          <a:noFill/>
        </p:spPr>
        <p:txBody>
          <a:bodyPr wrap="square" rtlCol="0">
            <a:spAutoFit/>
          </a:bodyPr>
          <a:lstStyle/>
          <a:p>
            <a:r>
              <a:rPr lang="en-US" sz="2000" b="1" dirty="0">
                <a:effectLst>
                  <a:outerShdw blurRad="38100" dist="38100" dir="2700000" algn="tl">
                    <a:srgbClr val="000000">
                      <a:alpha val="43137"/>
                    </a:srgbClr>
                  </a:outerShdw>
                </a:effectLst>
              </a:rPr>
              <a:t>490-Years</a:t>
            </a:r>
          </a:p>
        </p:txBody>
      </p:sp>
      <p:cxnSp>
        <p:nvCxnSpPr>
          <p:cNvPr id="63" name="Straight Connector 62"/>
          <p:cNvCxnSpPr/>
          <p:nvPr/>
        </p:nvCxnSpPr>
        <p:spPr>
          <a:xfrm>
            <a:off x="3962400" y="4515256"/>
            <a:ext cx="0" cy="38100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64" name="TextBox 63"/>
          <p:cNvSpPr txBox="1"/>
          <p:nvPr/>
        </p:nvSpPr>
        <p:spPr>
          <a:xfrm>
            <a:off x="4370960" y="2946180"/>
            <a:ext cx="1040860" cy="400110"/>
          </a:xfrm>
          <a:prstGeom prst="rect">
            <a:avLst/>
          </a:prstGeom>
          <a:noFill/>
        </p:spPr>
        <p:txBody>
          <a:bodyPr wrap="square" rtlCol="0">
            <a:spAutoFit/>
          </a:bodyPr>
          <a:lstStyle/>
          <a:p>
            <a:r>
              <a:rPr lang="en-US" sz="2000" b="1" dirty="0">
                <a:solidFill>
                  <a:srgbClr val="C00000"/>
                </a:solidFill>
                <a:effectLst>
                  <a:outerShdw blurRad="38100" dist="38100" dir="2700000" algn="tl">
                    <a:srgbClr val="000000">
                      <a:alpha val="43137"/>
                    </a:srgbClr>
                  </a:outerShdw>
                </a:effectLst>
              </a:rPr>
              <a:t>538AD</a:t>
            </a:r>
          </a:p>
        </p:txBody>
      </p:sp>
      <p:cxnSp>
        <p:nvCxnSpPr>
          <p:cNvPr id="65" name="Straight Connector 64"/>
          <p:cNvCxnSpPr/>
          <p:nvPr/>
        </p:nvCxnSpPr>
        <p:spPr>
          <a:xfrm>
            <a:off x="6160848" y="3306596"/>
            <a:ext cx="0" cy="38100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a:off x="7054168" y="4516880"/>
            <a:ext cx="0" cy="38100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67" name="TextBox 66"/>
          <p:cNvSpPr txBox="1"/>
          <p:nvPr/>
        </p:nvSpPr>
        <p:spPr>
          <a:xfrm>
            <a:off x="4873557" y="4458512"/>
            <a:ext cx="1451043" cy="400110"/>
          </a:xfrm>
          <a:prstGeom prst="rect">
            <a:avLst/>
          </a:prstGeom>
          <a:noFill/>
        </p:spPr>
        <p:txBody>
          <a:bodyPr wrap="square" rtlCol="0">
            <a:spAutoFit/>
          </a:bodyPr>
          <a:lstStyle/>
          <a:p>
            <a:r>
              <a:rPr lang="en-US" sz="2000" b="1" dirty="0">
                <a:effectLst>
                  <a:outerShdw blurRad="38100" dist="38100" dir="2700000" algn="tl">
                    <a:srgbClr val="000000">
                      <a:alpha val="43137"/>
                    </a:srgbClr>
                  </a:outerShdw>
                </a:effectLst>
              </a:rPr>
              <a:t>1810-Years</a:t>
            </a:r>
          </a:p>
        </p:txBody>
      </p:sp>
      <p:grpSp>
        <p:nvGrpSpPr>
          <p:cNvPr id="68" name="Group 67"/>
          <p:cNvGrpSpPr/>
          <p:nvPr/>
        </p:nvGrpSpPr>
        <p:grpSpPr>
          <a:xfrm>
            <a:off x="3276600" y="3810000"/>
            <a:ext cx="609600" cy="838200"/>
            <a:chOff x="3276600" y="3821352"/>
            <a:chExt cx="609600" cy="838200"/>
          </a:xfrm>
        </p:grpSpPr>
        <p:cxnSp>
          <p:nvCxnSpPr>
            <p:cNvPr id="69" name="Straight Connector 68"/>
            <p:cNvCxnSpPr/>
            <p:nvPr/>
          </p:nvCxnSpPr>
          <p:spPr>
            <a:xfrm>
              <a:off x="3276600" y="4049952"/>
              <a:ext cx="609600" cy="0"/>
            </a:xfrm>
            <a:prstGeom prst="line">
              <a:avLst/>
            </a:prstGeom>
            <a:ln w="28575">
              <a:solidFill>
                <a:srgbClr val="C00000"/>
              </a:solidFill>
            </a:ln>
            <a:scene3d>
              <a:camera prst="orthographicFront"/>
              <a:lightRig rig="threePt" dir="t"/>
            </a:scene3d>
            <a:sp3d>
              <a:bevelT w="139700" prst="cross"/>
            </a:sp3d>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a:off x="3581400" y="3821352"/>
              <a:ext cx="0" cy="838200"/>
            </a:xfrm>
            <a:prstGeom prst="line">
              <a:avLst/>
            </a:prstGeom>
            <a:ln w="28575">
              <a:solidFill>
                <a:srgbClr val="C00000"/>
              </a:solidFill>
            </a:ln>
            <a:scene3d>
              <a:camera prst="orthographicFront"/>
              <a:lightRig rig="threePt" dir="t"/>
            </a:scene3d>
            <a:sp3d>
              <a:bevelT w="139700" prst="cross"/>
            </a:sp3d>
          </p:spPr>
          <p:style>
            <a:lnRef idx="1">
              <a:schemeClr val="accent1"/>
            </a:lnRef>
            <a:fillRef idx="0">
              <a:schemeClr val="accent1"/>
            </a:fillRef>
            <a:effectRef idx="0">
              <a:schemeClr val="accent1"/>
            </a:effectRef>
            <a:fontRef idx="minor">
              <a:schemeClr val="tx1"/>
            </a:fontRef>
          </p:style>
        </p:cxnSp>
      </p:grpSp>
      <p:sp>
        <p:nvSpPr>
          <p:cNvPr id="71" name="TextBox 70"/>
          <p:cNvSpPr txBox="1"/>
          <p:nvPr/>
        </p:nvSpPr>
        <p:spPr>
          <a:xfrm>
            <a:off x="5645280" y="2934512"/>
            <a:ext cx="1127598" cy="400110"/>
          </a:xfrm>
          <a:prstGeom prst="rect">
            <a:avLst/>
          </a:prstGeom>
          <a:noFill/>
        </p:spPr>
        <p:txBody>
          <a:bodyPr wrap="square" rtlCol="0">
            <a:spAutoFit/>
          </a:bodyPr>
          <a:lstStyle/>
          <a:p>
            <a:r>
              <a:rPr lang="en-US" sz="2000" b="1" dirty="0">
                <a:solidFill>
                  <a:srgbClr val="C00000"/>
                </a:solidFill>
                <a:effectLst>
                  <a:outerShdw blurRad="38100" dist="38100" dir="2700000" algn="tl">
                    <a:srgbClr val="000000">
                      <a:alpha val="43137"/>
                    </a:srgbClr>
                  </a:outerShdw>
                </a:effectLst>
              </a:rPr>
              <a:t>1798AD</a:t>
            </a:r>
          </a:p>
        </p:txBody>
      </p:sp>
      <p:cxnSp>
        <p:nvCxnSpPr>
          <p:cNvPr id="72" name="Straight Connector 71"/>
          <p:cNvCxnSpPr/>
          <p:nvPr/>
        </p:nvCxnSpPr>
        <p:spPr>
          <a:xfrm>
            <a:off x="7046064" y="3306596"/>
            <a:ext cx="0" cy="38100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73" name="TextBox 72"/>
          <p:cNvSpPr txBox="1"/>
          <p:nvPr/>
        </p:nvSpPr>
        <p:spPr>
          <a:xfrm>
            <a:off x="4751960" y="3628432"/>
            <a:ext cx="1321336" cy="400110"/>
          </a:xfrm>
          <a:prstGeom prst="rect">
            <a:avLst/>
          </a:prstGeom>
          <a:noFill/>
        </p:spPr>
        <p:txBody>
          <a:bodyPr wrap="square" rtlCol="0">
            <a:spAutoFit/>
          </a:bodyPr>
          <a:lstStyle/>
          <a:p>
            <a:pPr algn="ctr"/>
            <a:r>
              <a:rPr lang="en-US" sz="2000" i="1" dirty="0">
                <a:effectLst>
                  <a:outerShdw blurRad="38100" dist="38100" dir="2700000" algn="tl">
                    <a:srgbClr val="000000">
                      <a:alpha val="43137"/>
                    </a:srgbClr>
                  </a:outerShdw>
                </a:effectLst>
              </a:rPr>
              <a:t>Dark Ages</a:t>
            </a:r>
          </a:p>
        </p:txBody>
      </p:sp>
      <p:sp>
        <p:nvSpPr>
          <p:cNvPr id="74" name="TextBox 73"/>
          <p:cNvSpPr txBox="1"/>
          <p:nvPr/>
        </p:nvSpPr>
        <p:spPr>
          <a:xfrm>
            <a:off x="6556464" y="2921536"/>
            <a:ext cx="1127598" cy="400110"/>
          </a:xfrm>
          <a:prstGeom prst="rect">
            <a:avLst/>
          </a:prstGeom>
          <a:noFill/>
          <a:ln>
            <a:noFill/>
          </a:ln>
        </p:spPr>
        <p:txBody>
          <a:bodyPr wrap="square" rtlCol="0">
            <a:spAutoFit/>
          </a:bodyPr>
          <a:lstStyle/>
          <a:p>
            <a:r>
              <a:rPr lang="en-US" sz="2000" b="1" dirty="0">
                <a:solidFill>
                  <a:srgbClr val="C00000"/>
                </a:solidFill>
                <a:effectLst>
                  <a:outerShdw blurRad="38100" dist="38100" dir="2700000" algn="tl">
                    <a:srgbClr val="000000">
                      <a:alpha val="43137"/>
                    </a:srgbClr>
                  </a:outerShdw>
                </a:effectLst>
              </a:rPr>
              <a:t>1844AD</a:t>
            </a:r>
          </a:p>
        </p:txBody>
      </p:sp>
      <p:cxnSp>
        <p:nvCxnSpPr>
          <p:cNvPr id="75" name="Straight Connector 74"/>
          <p:cNvCxnSpPr/>
          <p:nvPr/>
        </p:nvCxnSpPr>
        <p:spPr>
          <a:xfrm>
            <a:off x="7568128" y="2972612"/>
            <a:ext cx="0" cy="714984"/>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76" name="4-Point Star 75"/>
          <p:cNvSpPr/>
          <p:nvPr/>
        </p:nvSpPr>
        <p:spPr>
          <a:xfrm>
            <a:off x="7373616" y="2396572"/>
            <a:ext cx="369628" cy="445532"/>
          </a:xfrm>
          <a:prstGeom prst="star4">
            <a:avLst/>
          </a:prstGeom>
          <a:solidFill>
            <a:srgbClr val="FFFF00"/>
          </a:solidFill>
          <a:ln>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TextBox 76"/>
          <p:cNvSpPr txBox="1"/>
          <p:nvPr/>
        </p:nvSpPr>
        <p:spPr>
          <a:xfrm>
            <a:off x="3595936" y="4863840"/>
            <a:ext cx="1815884" cy="461665"/>
          </a:xfrm>
          <a:prstGeom prst="rect">
            <a:avLst/>
          </a:prstGeom>
          <a:noFill/>
        </p:spPr>
        <p:txBody>
          <a:bodyPr wrap="square" rtlCol="0">
            <a:spAutoFit/>
          </a:bodyPr>
          <a:lstStyle/>
          <a:p>
            <a:pPr algn="ctr"/>
            <a:r>
              <a:rPr lang="en-US" sz="2400" b="1" i="1" dirty="0">
                <a:effectLst>
                  <a:outerShdw blurRad="38100" dist="38100" dir="2700000" algn="tl">
                    <a:srgbClr val="000000">
                      <a:alpha val="43137"/>
                    </a:srgbClr>
                  </a:outerShdw>
                </a:effectLst>
              </a:rPr>
              <a:t>2300-Days</a:t>
            </a:r>
            <a:endParaRPr lang="en-US" sz="2000" b="1" i="1" dirty="0">
              <a:effectLst>
                <a:outerShdw blurRad="38100" dist="38100" dir="2700000" algn="tl">
                  <a:srgbClr val="000000">
                    <a:alpha val="43137"/>
                  </a:srgbClr>
                </a:outerShdw>
              </a:effectLst>
            </a:endParaRPr>
          </a:p>
        </p:txBody>
      </p:sp>
      <p:sp>
        <p:nvSpPr>
          <p:cNvPr id="78" name="TextBox 77"/>
          <p:cNvSpPr txBox="1"/>
          <p:nvPr/>
        </p:nvSpPr>
        <p:spPr>
          <a:xfrm>
            <a:off x="4774664" y="3239312"/>
            <a:ext cx="1321336" cy="400110"/>
          </a:xfrm>
          <a:prstGeom prst="rect">
            <a:avLst/>
          </a:prstGeom>
          <a:noFill/>
        </p:spPr>
        <p:txBody>
          <a:bodyPr wrap="square" rtlCol="0">
            <a:spAutoFit/>
          </a:bodyPr>
          <a:lstStyle/>
          <a:p>
            <a:pPr algn="ctr"/>
            <a:r>
              <a:rPr lang="en-US" sz="2000" dirty="0">
                <a:effectLst>
                  <a:outerShdw blurRad="38100" dist="38100" dir="2700000" algn="tl">
                    <a:srgbClr val="000000">
                      <a:alpha val="43137"/>
                    </a:srgbClr>
                  </a:outerShdw>
                </a:effectLst>
              </a:rPr>
              <a:t>1,260 days</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200" i="1" dirty="0"/>
              <a:t>The 70-Week &amp; 2300-Day </a:t>
            </a:r>
            <a:br>
              <a:rPr lang="en-US" sz="3200" i="1" dirty="0"/>
            </a:br>
            <a:r>
              <a:rPr lang="en-US" sz="3200" i="1" dirty="0"/>
              <a:t>Time Prophecies</a:t>
            </a:r>
            <a:endParaRPr lang="en-US" sz="3200" dirty="0"/>
          </a:p>
        </p:txBody>
      </p:sp>
      <p:sp>
        <p:nvSpPr>
          <p:cNvPr id="4" name="Subtitle 2"/>
          <p:cNvSpPr txBox="1">
            <a:spLocks/>
          </p:cNvSpPr>
          <p:nvPr/>
        </p:nvSpPr>
        <p:spPr>
          <a:xfrm>
            <a:off x="194553" y="5867400"/>
            <a:ext cx="8696528" cy="685800"/>
          </a:xfrm>
          <a:prstGeom prst="rect">
            <a:avLst/>
          </a:prstGeom>
        </p:spPr>
        <p:txBody>
          <a:bodyPr vert="horz">
            <a:normAutofit fontScale="77500" lnSpcReduction="20000"/>
          </a:bodyPr>
          <a:lstStyle/>
          <a:p>
            <a:pPr marL="411480" marR="0" lvl="0" indent="-342900" algn="ctr" defTabSz="914400" rtl="0" eaLnBrk="1" fontAlgn="auto" latinLnBrk="0" hangingPunct="1">
              <a:lnSpc>
                <a:spcPct val="100000"/>
              </a:lnSpc>
              <a:spcBef>
                <a:spcPts val="700"/>
              </a:spcBef>
              <a:spcAft>
                <a:spcPts val="0"/>
              </a:spcAft>
              <a:buClr>
                <a:schemeClr val="tx2"/>
              </a:buClr>
              <a:buSzPct val="95000"/>
              <a:buFont typeface="Wingdings"/>
              <a:buChar char=""/>
              <a:tabLst/>
              <a:defRPr/>
            </a:pPr>
            <a:r>
              <a:rPr kumimoji="0" lang="en-US" sz="3000" b="1" i="1" u="none" strike="noStrike" kern="1200" cap="none" spc="0" normalizeH="0" baseline="0" noProof="0" dirty="0">
                <a:ln>
                  <a:noFill/>
                </a:ln>
                <a:solidFill>
                  <a:schemeClr val="tx1"/>
                </a:solidFill>
                <a:effectLst>
                  <a:outerShdw blurRad="38100" dist="38100" dir="2700000" algn="tl">
                    <a:srgbClr val="000000">
                      <a:alpha val="43137"/>
                    </a:srgbClr>
                  </a:outerShdw>
                </a:effectLst>
                <a:uLnTx/>
                <a:uFillTx/>
                <a:latin typeface="+mn-lt"/>
                <a:ea typeface="+mn-ea"/>
                <a:cs typeface="+mn-cs"/>
              </a:rPr>
              <a:t>“Seventy weeks are determined upon thy people and upon thy holy city…” </a:t>
            </a:r>
            <a:r>
              <a:rPr kumimoji="0" lang="en-US" sz="2600" b="1" i="1" u="none" strike="noStrike" kern="1200" cap="none" spc="0" normalizeH="0" baseline="0" noProof="0" dirty="0">
                <a:ln>
                  <a:noFill/>
                </a:ln>
                <a:solidFill>
                  <a:schemeClr val="tx1"/>
                </a:solidFill>
                <a:effectLst>
                  <a:outerShdw blurRad="38100" dist="38100" dir="2700000" algn="tl">
                    <a:srgbClr val="000000">
                      <a:alpha val="43137"/>
                    </a:srgbClr>
                  </a:outerShdw>
                </a:effectLst>
                <a:uLnTx/>
                <a:uFillTx/>
                <a:latin typeface="+mn-lt"/>
                <a:ea typeface="+mn-ea"/>
                <a:cs typeface="+mn-cs"/>
              </a:rPr>
              <a:t>Daniel 9:24</a:t>
            </a:r>
          </a:p>
        </p:txBody>
      </p:sp>
      <p:cxnSp>
        <p:nvCxnSpPr>
          <p:cNvPr id="5" name="Straight Connector 4"/>
          <p:cNvCxnSpPr/>
          <p:nvPr/>
        </p:nvCxnSpPr>
        <p:spPr>
          <a:xfrm flipV="1">
            <a:off x="1177040" y="3551404"/>
            <a:ext cx="6756796" cy="28372"/>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1177040" y="3198776"/>
            <a:ext cx="0" cy="68580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2704280" y="3170404"/>
            <a:ext cx="0" cy="38100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flipV="1">
            <a:off x="1177040" y="4877612"/>
            <a:ext cx="6192934" cy="3810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1177040" y="4534712"/>
            <a:ext cx="0" cy="38100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296234" y="2282368"/>
            <a:ext cx="1743577" cy="707886"/>
          </a:xfrm>
          <a:prstGeom prst="rect">
            <a:avLst/>
          </a:prstGeom>
          <a:noFill/>
        </p:spPr>
        <p:txBody>
          <a:bodyPr wrap="square" rtlCol="0">
            <a:spAutoFit/>
          </a:bodyPr>
          <a:lstStyle/>
          <a:p>
            <a:pPr algn="ctr"/>
            <a:r>
              <a:rPr lang="en-US" sz="4000" b="1" dirty="0">
                <a:effectLst>
                  <a:outerShdw blurRad="38100" dist="38100" dir="2700000" algn="tl">
                    <a:srgbClr val="000000">
                      <a:alpha val="43137"/>
                    </a:srgbClr>
                  </a:outerShdw>
                </a:effectLst>
              </a:rPr>
              <a:t>457BC</a:t>
            </a:r>
            <a:endParaRPr lang="en-US" sz="3200" b="1" dirty="0">
              <a:effectLst>
                <a:outerShdw blurRad="38100" dist="38100" dir="2700000" algn="tl">
                  <a:srgbClr val="000000">
                    <a:alpha val="43137"/>
                  </a:srgbClr>
                </a:outerShdw>
              </a:effectLst>
            </a:endParaRPr>
          </a:p>
        </p:txBody>
      </p:sp>
      <p:sp>
        <p:nvSpPr>
          <p:cNvPr id="11" name="TextBox 10"/>
          <p:cNvSpPr txBox="1"/>
          <p:nvPr/>
        </p:nvSpPr>
        <p:spPr>
          <a:xfrm>
            <a:off x="1399158" y="3030243"/>
            <a:ext cx="1159215" cy="523220"/>
          </a:xfrm>
          <a:prstGeom prst="rect">
            <a:avLst/>
          </a:prstGeom>
          <a:noFill/>
        </p:spPr>
        <p:txBody>
          <a:bodyPr wrap="square" rtlCol="0">
            <a:spAutoFit/>
          </a:bodyPr>
          <a:lstStyle/>
          <a:p>
            <a:pPr algn="ctr"/>
            <a:r>
              <a:rPr lang="en-US" sz="2800" b="1" dirty="0">
                <a:effectLst>
                  <a:outerShdw blurRad="38100" dist="38100" dir="2700000" algn="tl">
                    <a:srgbClr val="000000">
                      <a:alpha val="43137"/>
                    </a:srgbClr>
                  </a:outerShdw>
                </a:effectLst>
              </a:rPr>
              <a:t>7-wks</a:t>
            </a:r>
            <a:endParaRPr lang="en-US" sz="2000" b="1" dirty="0">
              <a:effectLst>
                <a:outerShdw blurRad="38100" dist="38100" dir="2700000" algn="tl">
                  <a:srgbClr val="000000">
                    <a:alpha val="43137"/>
                  </a:srgbClr>
                </a:outerShdw>
              </a:effectLst>
            </a:endParaRPr>
          </a:p>
        </p:txBody>
      </p:sp>
      <p:cxnSp>
        <p:nvCxnSpPr>
          <p:cNvPr id="12" name="Straight Connector 11"/>
          <p:cNvCxnSpPr/>
          <p:nvPr/>
        </p:nvCxnSpPr>
        <p:spPr>
          <a:xfrm>
            <a:off x="6130040" y="3170404"/>
            <a:ext cx="0" cy="38100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3734207" y="3030243"/>
            <a:ext cx="1407477" cy="523220"/>
          </a:xfrm>
          <a:prstGeom prst="rect">
            <a:avLst/>
          </a:prstGeom>
          <a:noFill/>
        </p:spPr>
        <p:txBody>
          <a:bodyPr wrap="square" rtlCol="0">
            <a:spAutoFit/>
          </a:bodyPr>
          <a:lstStyle/>
          <a:p>
            <a:pPr algn="ctr"/>
            <a:r>
              <a:rPr lang="en-US" sz="2800" b="1" dirty="0">
                <a:effectLst>
                  <a:outerShdw blurRad="38100" dist="38100" dir="2700000" algn="tl">
                    <a:srgbClr val="000000">
                      <a:alpha val="43137"/>
                    </a:srgbClr>
                  </a:outerShdw>
                </a:effectLst>
              </a:rPr>
              <a:t>62-wks</a:t>
            </a:r>
          </a:p>
        </p:txBody>
      </p:sp>
      <p:sp>
        <p:nvSpPr>
          <p:cNvPr id="14" name="TextBox 13"/>
          <p:cNvSpPr txBox="1"/>
          <p:nvPr/>
        </p:nvSpPr>
        <p:spPr>
          <a:xfrm>
            <a:off x="6240412" y="3030243"/>
            <a:ext cx="1081391" cy="523220"/>
          </a:xfrm>
          <a:prstGeom prst="rect">
            <a:avLst/>
          </a:prstGeom>
          <a:noFill/>
        </p:spPr>
        <p:txBody>
          <a:bodyPr wrap="square" rtlCol="0">
            <a:spAutoFit/>
          </a:bodyPr>
          <a:lstStyle/>
          <a:p>
            <a:pPr algn="ctr"/>
            <a:r>
              <a:rPr lang="en-US" sz="2800" b="1" dirty="0">
                <a:effectLst>
                  <a:outerShdw blurRad="38100" dist="38100" dir="2700000" algn="tl">
                    <a:srgbClr val="000000">
                      <a:alpha val="43137"/>
                    </a:srgbClr>
                  </a:outerShdw>
                </a:effectLst>
              </a:rPr>
              <a:t>1-wk</a:t>
            </a:r>
          </a:p>
        </p:txBody>
      </p:sp>
      <p:cxnSp>
        <p:nvCxnSpPr>
          <p:cNvPr id="15" name="Straight Connector 14"/>
          <p:cNvCxnSpPr/>
          <p:nvPr/>
        </p:nvCxnSpPr>
        <p:spPr>
          <a:xfrm>
            <a:off x="7357472" y="3170404"/>
            <a:ext cx="0" cy="38100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1177040" y="2170872"/>
            <a:ext cx="6180432" cy="0"/>
          </a:xfrm>
          <a:prstGeom prst="line">
            <a:avLst/>
          </a:prstGeom>
          <a:ln w="317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7357472" y="2182540"/>
            <a:ext cx="0" cy="22860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1177040" y="2170872"/>
            <a:ext cx="0" cy="22860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1891715" y="2413779"/>
            <a:ext cx="1645541" cy="584775"/>
          </a:xfrm>
          <a:prstGeom prst="rect">
            <a:avLst/>
          </a:prstGeom>
          <a:noFill/>
        </p:spPr>
        <p:txBody>
          <a:bodyPr wrap="square" rtlCol="0">
            <a:spAutoFit/>
          </a:bodyPr>
          <a:lstStyle/>
          <a:p>
            <a:pPr algn="ctr"/>
            <a:r>
              <a:rPr lang="en-US" sz="3200" b="1" dirty="0">
                <a:solidFill>
                  <a:srgbClr val="C00000"/>
                </a:solidFill>
                <a:effectLst>
                  <a:outerShdw blurRad="38100" dist="38100" dir="2700000" algn="tl">
                    <a:srgbClr val="000000">
                      <a:alpha val="43137"/>
                    </a:srgbClr>
                  </a:outerShdw>
                </a:effectLst>
              </a:rPr>
              <a:t>408BC</a:t>
            </a:r>
          </a:p>
        </p:txBody>
      </p:sp>
      <p:sp>
        <p:nvSpPr>
          <p:cNvPr id="20" name="TextBox 19"/>
          <p:cNvSpPr txBox="1"/>
          <p:nvPr/>
        </p:nvSpPr>
        <p:spPr>
          <a:xfrm>
            <a:off x="6617345" y="2413779"/>
            <a:ext cx="1414967" cy="584775"/>
          </a:xfrm>
          <a:prstGeom prst="rect">
            <a:avLst/>
          </a:prstGeom>
          <a:noFill/>
        </p:spPr>
        <p:txBody>
          <a:bodyPr wrap="square" rtlCol="0">
            <a:spAutoFit/>
          </a:bodyPr>
          <a:lstStyle/>
          <a:p>
            <a:pPr algn="ctr"/>
            <a:r>
              <a:rPr lang="en-US" sz="3200" b="1" dirty="0">
                <a:solidFill>
                  <a:srgbClr val="C00000"/>
                </a:solidFill>
                <a:effectLst>
                  <a:outerShdw blurRad="38100" dist="38100" dir="2700000" algn="tl">
                    <a:srgbClr val="000000">
                      <a:alpha val="43137"/>
                    </a:srgbClr>
                  </a:outerShdw>
                </a:effectLst>
              </a:rPr>
              <a:t>34AD</a:t>
            </a:r>
            <a:endParaRPr lang="en-US" sz="2800" b="1" dirty="0">
              <a:solidFill>
                <a:srgbClr val="C00000"/>
              </a:solidFill>
              <a:effectLst>
                <a:outerShdw blurRad="38100" dist="38100" dir="2700000" algn="tl">
                  <a:srgbClr val="000000">
                    <a:alpha val="43137"/>
                  </a:srgbClr>
                </a:outerShdw>
              </a:effectLst>
            </a:endParaRPr>
          </a:p>
        </p:txBody>
      </p:sp>
      <p:sp>
        <p:nvSpPr>
          <p:cNvPr id="21" name="TextBox 20"/>
          <p:cNvSpPr txBox="1"/>
          <p:nvPr/>
        </p:nvSpPr>
        <p:spPr>
          <a:xfrm>
            <a:off x="3310639" y="1482128"/>
            <a:ext cx="2557161" cy="707886"/>
          </a:xfrm>
          <a:prstGeom prst="rect">
            <a:avLst/>
          </a:prstGeom>
          <a:noFill/>
        </p:spPr>
        <p:txBody>
          <a:bodyPr wrap="square" rtlCol="0">
            <a:spAutoFit/>
          </a:bodyPr>
          <a:lstStyle/>
          <a:p>
            <a:r>
              <a:rPr lang="en-US" sz="4000" b="1" i="1" dirty="0">
                <a:effectLst>
                  <a:outerShdw blurRad="38100" dist="38100" dir="2700000" algn="tl">
                    <a:srgbClr val="000000">
                      <a:alpha val="43137"/>
                    </a:srgbClr>
                  </a:outerShdw>
                </a:effectLst>
              </a:rPr>
              <a:t>70-Weeks</a:t>
            </a:r>
            <a:endParaRPr lang="en-US" sz="3600" b="1" i="1" dirty="0">
              <a:effectLst>
                <a:outerShdw blurRad="38100" dist="38100" dir="2700000" algn="tl">
                  <a:srgbClr val="000000">
                    <a:alpha val="43137"/>
                  </a:srgbClr>
                </a:outerShdw>
              </a:effectLst>
            </a:endParaRPr>
          </a:p>
        </p:txBody>
      </p:sp>
      <p:sp>
        <p:nvSpPr>
          <p:cNvPr id="22" name="TextBox 21"/>
          <p:cNvSpPr txBox="1"/>
          <p:nvPr/>
        </p:nvSpPr>
        <p:spPr>
          <a:xfrm>
            <a:off x="1036360" y="4357552"/>
            <a:ext cx="1789478" cy="523220"/>
          </a:xfrm>
          <a:prstGeom prst="rect">
            <a:avLst/>
          </a:prstGeom>
          <a:noFill/>
        </p:spPr>
        <p:txBody>
          <a:bodyPr wrap="square" rtlCol="0">
            <a:spAutoFit/>
          </a:bodyPr>
          <a:lstStyle/>
          <a:p>
            <a:pPr algn="ctr"/>
            <a:r>
              <a:rPr lang="en-US" sz="2800" b="1" dirty="0">
                <a:effectLst>
                  <a:outerShdw blurRad="38100" dist="38100" dir="2700000" algn="tl">
                    <a:srgbClr val="000000">
                      <a:alpha val="43137"/>
                    </a:srgbClr>
                  </a:outerShdw>
                </a:effectLst>
              </a:rPr>
              <a:t>49-Years</a:t>
            </a:r>
          </a:p>
        </p:txBody>
      </p:sp>
      <p:cxnSp>
        <p:nvCxnSpPr>
          <p:cNvPr id="23" name="Straight Connector 22"/>
          <p:cNvCxnSpPr/>
          <p:nvPr/>
        </p:nvCxnSpPr>
        <p:spPr>
          <a:xfrm>
            <a:off x="2704280" y="4496612"/>
            <a:ext cx="0" cy="38100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7357472" y="4496612"/>
            <a:ext cx="0" cy="38100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25" name="TextBox 24"/>
          <p:cNvSpPr txBox="1"/>
          <p:nvPr/>
        </p:nvSpPr>
        <p:spPr>
          <a:xfrm>
            <a:off x="3663867" y="4357552"/>
            <a:ext cx="1794399" cy="523220"/>
          </a:xfrm>
          <a:prstGeom prst="rect">
            <a:avLst/>
          </a:prstGeom>
          <a:noFill/>
        </p:spPr>
        <p:txBody>
          <a:bodyPr wrap="square" rtlCol="0">
            <a:spAutoFit/>
          </a:bodyPr>
          <a:lstStyle/>
          <a:p>
            <a:pPr algn="ctr"/>
            <a:r>
              <a:rPr lang="en-US" sz="2800" b="1" dirty="0">
                <a:effectLst>
                  <a:outerShdw blurRad="38100" dist="38100" dir="2700000" algn="tl">
                    <a:srgbClr val="000000">
                      <a:alpha val="43137"/>
                    </a:srgbClr>
                  </a:outerShdw>
                </a:effectLst>
              </a:rPr>
              <a:t>434-Years</a:t>
            </a:r>
          </a:p>
        </p:txBody>
      </p:sp>
      <p:grpSp>
        <p:nvGrpSpPr>
          <p:cNvPr id="26" name="Group 45"/>
          <p:cNvGrpSpPr/>
          <p:nvPr/>
        </p:nvGrpSpPr>
        <p:grpSpPr>
          <a:xfrm>
            <a:off x="6476308" y="3658412"/>
            <a:ext cx="609600" cy="838200"/>
            <a:chOff x="3276600" y="3821352"/>
            <a:chExt cx="609600" cy="838200"/>
          </a:xfrm>
        </p:grpSpPr>
        <p:cxnSp>
          <p:nvCxnSpPr>
            <p:cNvPr id="27" name="Straight Connector 26"/>
            <p:cNvCxnSpPr/>
            <p:nvPr/>
          </p:nvCxnSpPr>
          <p:spPr>
            <a:xfrm>
              <a:off x="3276600" y="4049952"/>
              <a:ext cx="609600" cy="0"/>
            </a:xfrm>
            <a:prstGeom prst="line">
              <a:avLst/>
            </a:prstGeom>
            <a:ln w="28575">
              <a:solidFill>
                <a:srgbClr val="C00000"/>
              </a:solidFill>
            </a:ln>
            <a:scene3d>
              <a:camera prst="orthographicFront"/>
              <a:lightRig rig="threePt" dir="t"/>
            </a:scene3d>
            <a:sp3d>
              <a:bevelT w="139700" prst="cross"/>
            </a:sp3d>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a:off x="3581400" y="3821352"/>
              <a:ext cx="0" cy="838200"/>
            </a:xfrm>
            <a:prstGeom prst="line">
              <a:avLst/>
            </a:prstGeom>
            <a:ln w="28575">
              <a:solidFill>
                <a:srgbClr val="C00000"/>
              </a:solidFill>
            </a:ln>
            <a:scene3d>
              <a:camera prst="orthographicFront"/>
              <a:lightRig rig="threePt" dir="t"/>
            </a:scene3d>
            <a:sp3d>
              <a:bevelT w="139700" prst="cross"/>
            </a:sp3d>
          </p:spPr>
          <p:style>
            <a:lnRef idx="1">
              <a:schemeClr val="accent1"/>
            </a:lnRef>
            <a:fillRef idx="0">
              <a:schemeClr val="accent1"/>
            </a:fillRef>
            <a:effectRef idx="0">
              <a:schemeClr val="accent1"/>
            </a:effectRef>
            <a:fontRef idx="minor">
              <a:schemeClr val="tx1"/>
            </a:fontRef>
          </p:style>
        </p:cxnSp>
      </p:grpSp>
      <p:sp>
        <p:nvSpPr>
          <p:cNvPr id="29" name="TextBox 28"/>
          <p:cNvSpPr txBox="1"/>
          <p:nvPr/>
        </p:nvSpPr>
        <p:spPr>
          <a:xfrm>
            <a:off x="5966277" y="4807272"/>
            <a:ext cx="1605994" cy="523220"/>
          </a:xfrm>
          <a:prstGeom prst="rect">
            <a:avLst/>
          </a:prstGeom>
          <a:noFill/>
        </p:spPr>
        <p:txBody>
          <a:bodyPr wrap="square" rtlCol="0">
            <a:spAutoFit/>
          </a:bodyPr>
          <a:lstStyle/>
          <a:p>
            <a:pPr algn="ctr"/>
            <a:r>
              <a:rPr lang="en-US" sz="2800" b="1" dirty="0">
                <a:effectLst>
                  <a:outerShdw blurRad="38100" dist="38100" dir="2700000" algn="tl">
                    <a:srgbClr val="000000">
                      <a:alpha val="43137"/>
                    </a:srgbClr>
                  </a:outerShdw>
                </a:effectLst>
              </a:rPr>
              <a:t>7-Years</a:t>
            </a:r>
            <a:endParaRPr lang="en-US" sz="2400" b="1" dirty="0">
              <a:effectLst>
                <a:outerShdw blurRad="38100" dist="38100" dir="2700000" algn="tl">
                  <a:srgbClr val="000000">
                    <a:alpha val="43137"/>
                  </a:srgbClr>
                </a:outerShdw>
              </a:effectLst>
            </a:endParaRPr>
          </a:p>
        </p:txBody>
      </p:sp>
      <p:sp>
        <p:nvSpPr>
          <p:cNvPr id="30" name="TextBox 29"/>
          <p:cNvSpPr txBox="1"/>
          <p:nvPr/>
        </p:nvSpPr>
        <p:spPr>
          <a:xfrm>
            <a:off x="5566696" y="2413779"/>
            <a:ext cx="1181912" cy="584775"/>
          </a:xfrm>
          <a:prstGeom prst="rect">
            <a:avLst/>
          </a:prstGeom>
          <a:noFill/>
        </p:spPr>
        <p:txBody>
          <a:bodyPr wrap="square" rtlCol="0">
            <a:spAutoFit/>
          </a:bodyPr>
          <a:lstStyle/>
          <a:p>
            <a:pPr algn="ctr"/>
            <a:r>
              <a:rPr lang="en-US" sz="3200" b="1" dirty="0">
                <a:solidFill>
                  <a:srgbClr val="C00000"/>
                </a:solidFill>
                <a:effectLst>
                  <a:outerShdw blurRad="38100" dist="38100" dir="2700000" algn="tl">
                    <a:srgbClr val="000000">
                      <a:alpha val="43137"/>
                    </a:srgbClr>
                  </a:outerShdw>
                </a:effectLst>
              </a:rPr>
              <a:t>27AD</a:t>
            </a:r>
            <a:endParaRPr lang="en-US" sz="2800" b="1" dirty="0">
              <a:solidFill>
                <a:srgbClr val="C00000"/>
              </a:solidFill>
              <a:effectLst>
                <a:outerShdw blurRad="38100" dist="38100" dir="2700000" algn="tl">
                  <a:srgbClr val="000000">
                    <a:alpha val="43137"/>
                  </a:srgbClr>
                </a:outerShdw>
              </a:effectLst>
            </a:endParaRPr>
          </a:p>
        </p:txBody>
      </p:sp>
      <p:sp>
        <p:nvSpPr>
          <p:cNvPr id="31" name="TextBox 30"/>
          <p:cNvSpPr txBox="1"/>
          <p:nvPr/>
        </p:nvSpPr>
        <p:spPr>
          <a:xfrm>
            <a:off x="914801" y="2867205"/>
            <a:ext cx="524477" cy="430887"/>
          </a:xfrm>
          <a:prstGeom prst="rect">
            <a:avLst/>
          </a:prstGeom>
          <a:noFill/>
        </p:spPr>
        <p:txBody>
          <a:bodyPr wrap="square" rtlCol="0">
            <a:spAutoFit/>
          </a:bodyPr>
          <a:lstStyle/>
          <a:p>
            <a:pPr algn="ctr"/>
            <a:r>
              <a:rPr lang="en-US" sz="2200" b="1" dirty="0">
                <a:effectLst>
                  <a:outerShdw blurRad="38100" dist="38100" dir="2700000" algn="tl">
                    <a:srgbClr val="000000">
                      <a:alpha val="43137"/>
                    </a:srgbClr>
                  </a:outerShdw>
                </a:effectLst>
              </a:rPr>
              <a:t>A</a:t>
            </a:r>
          </a:p>
        </p:txBody>
      </p:sp>
      <p:sp>
        <p:nvSpPr>
          <p:cNvPr id="32" name="TextBox 31"/>
          <p:cNvSpPr txBox="1"/>
          <p:nvPr/>
        </p:nvSpPr>
        <p:spPr>
          <a:xfrm>
            <a:off x="2442041" y="2838021"/>
            <a:ext cx="524477" cy="430887"/>
          </a:xfrm>
          <a:prstGeom prst="rect">
            <a:avLst/>
          </a:prstGeom>
          <a:noFill/>
        </p:spPr>
        <p:txBody>
          <a:bodyPr wrap="square" rtlCol="0">
            <a:spAutoFit/>
          </a:bodyPr>
          <a:lstStyle/>
          <a:p>
            <a:pPr algn="ctr"/>
            <a:r>
              <a:rPr lang="en-US" sz="2200" b="1" dirty="0">
                <a:effectLst>
                  <a:outerShdw blurRad="38100" dist="38100" dir="2700000" algn="tl">
                    <a:srgbClr val="000000">
                      <a:alpha val="43137"/>
                    </a:srgbClr>
                  </a:outerShdw>
                </a:effectLst>
              </a:rPr>
              <a:t>B</a:t>
            </a:r>
          </a:p>
        </p:txBody>
      </p:sp>
      <p:sp>
        <p:nvSpPr>
          <p:cNvPr id="33" name="TextBox 32"/>
          <p:cNvSpPr txBox="1"/>
          <p:nvPr/>
        </p:nvSpPr>
        <p:spPr>
          <a:xfrm>
            <a:off x="5867801" y="2822905"/>
            <a:ext cx="524477" cy="430887"/>
          </a:xfrm>
          <a:prstGeom prst="rect">
            <a:avLst/>
          </a:prstGeom>
          <a:noFill/>
        </p:spPr>
        <p:txBody>
          <a:bodyPr wrap="square" rtlCol="0">
            <a:spAutoFit/>
          </a:bodyPr>
          <a:lstStyle/>
          <a:p>
            <a:pPr algn="ctr"/>
            <a:r>
              <a:rPr lang="en-US" sz="2200" b="1" dirty="0">
                <a:effectLst>
                  <a:outerShdw blurRad="38100" dist="38100" dir="2700000" algn="tl">
                    <a:srgbClr val="000000">
                      <a:alpha val="43137"/>
                    </a:srgbClr>
                  </a:outerShdw>
                </a:effectLst>
              </a:rPr>
              <a:t>C</a:t>
            </a:r>
          </a:p>
        </p:txBody>
      </p:sp>
      <p:sp>
        <p:nvSpPr>
          <p:cNvPr id="34" name="TextBox 33"/>
          <p:cNvSpPr txBox="1"/>
          <p:nvPr/>
        </p:nvSpPr>
        <p:spPr>
          <a:xfrm>
            <a:off x="6518869" y="4434480"/>
            <a:ext cx="524477" cy="430887"/>
          </a:xfrm>
          <a:prstGeom prst="rect">
            <a:avLst/>
          </a:prstGeom>
          <a:noFill/>
        </p:spPr>
        <p:txBody>
          <a:bodyPr wrap="square" rtlCol="0">
            <a:spAutoFit/>
          </a:bodyPr>
          <a:lstStyle/>
          <a:p>
            <a:pPr algn="ctr"/>
            <a:r>
              <a:rPr lang="en-US" sz="2200" b="1" dirty="0">
                <a:effectLst>
                  <a:outerShdw blurRad="38100" dist="38100" dir="2700000" algn="tl">
                    <a:srgbClr val="000000">
                      <a:alpha val="43137"/>
                    </a:srgbClr>
                  </a:outerShdw>
                </a:effectLst>
              </a:rPr>
              <a:t>D</a:t>
            </a:r>
          </a:p>
        </p:txBody>
      </p:sp>
      <p:sp>
        <p:nvSpPr>
          <p:cNvPr id="35" name="TextBox 34"/>
          <p:cNvSpPr txBox="1"/>
          <p:nvPr/>
        </p:nvSpPr>
        <p:spPr>
          <a:xfrm>
            <a:off x="7095233" y="2822905"/>
            <a:ext cx="524477" cy="430887"/>
          </a:xfrm>
          <a:prstGeom prst="rect">
            <a:avLst/>
          </a:prstGeom>
          <a:noFill/>
        </p:spPr>
        <p:txBody>
          <a:bodyPr wrap="square" rtlCol="0">
            <a:spAutoFit/>
          </a:bodyPr>
          <a:lstStyle/>
          <a:p>
            <a:pPr algn="ctr"/>
            <a:r>
              <a:rPr lang="en-US" sz="2200" b="1" dirty="0">
                <a:effectLst>
                  <a:outerShdw blurRad="38100" dist="38100" dir="2700000" algn="tl">
                    <a:srgbClr val="000000">
                      <a:alpha val="43137"/>
                    </a:srgbClr>
                  </a:outerShdw>
                </a:effectLst>
              </a:rPr>
              <a:t>E</a:t>
            </a:r>
          </a:p>
        </p:txBody>
      </p:sp>
      <p:cxnSp>
        <p:nvCxnSpPr>
          <p:cNvPr id="36" name="Straight Connector 35"/>
          <p:cNvCxnSpPr/>
          <p:nvPr/>
        </p:nvCxnSpPr>
        <p:spPr>
          <a:xfrm>
            <a:off x="6130040" y="4496612"/>
            <a:ext cx="0" cy="38100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a:off x="8011660" y="3551404"/>
            <a:ext cx="764433" cy="0"/>
          </a:xfrm>
          <a:prstGeom prst="line">
            <a:avLst/>
          </a:prstGeom>
          <a:ln w="3175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flipV="1">
            <a:off x="7473795" y="4870290"/>
            <a:ext cx="1292570" cy="7006"/>
          </a:xfrm>
          <a:prstGeom prst="line">
            <a:avLst/>
          </a:prstGeom>
          <a:ln w="3175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39" name="TextBox 38"/>
          <p:cNvSpPr txBox="1"/>
          <p:nvPr/>
        </p:nvSpPr>
        <p:spPr>
          <a:xfrm>
            <a:off x="2966518" y="4887576"/>
            <a:ext cx="2901282" cy="707886"/>
          </a:xfrm>
          <a:prstGeom prst="rect">
            <a:avLst/>
          </a:prstGeom>
          <a:noFill/>
        </p:spPr>
        <p:txBody>
          <a:bodyPr wrap="square" rtlCol="0">
            <a:spAutoFit/>
          </a:bodyPr>
          <a:lstStyle/>
          <a:p>
            <a:r>
              <a:rPr lang="en-US" sz="4000" b="1" i="1" dirty="0">
                <a:solidFill>
                  <a:schemeClr val="tx1">
                    <a:lumMod val="65000"/>
                  </a:schemeClr>
                </a:solidFill>
                <a:effectLst>
                  <a:outerShdw blurRad="38100" dist="38100" dir="2700000" algn="tl">
                    <a:srgbClr val="000000">
                      <a:alpha val="43137"/>
                    </a:srgbClr>
                  </a:outerShdw>
                </a:effectLst>
              </a:rPr>
              <a:t>2,300-Days</a:t>
            </a:r>
            <a:endParaRPr lang="en-US" sz="3600" b="1" i="1" dirty="0">
              <a:solidFill>
                <a:schemeClr val="tx1">
                  <a:lumMod val="65000"/>
                </a:schemeClr>
              </a:solidFill>
              <a:effectLst>
                <a:outerShdw blurRad="38100" dist="38100" dir="2700000" algn="tl">
                  <a:srgbClr val="000000">
                    <a:alpha val="43137"/>
                  </a:srgbClr>
                </a:outerShdw>
              </a:effectLst>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200" i="1" dirty="0"/>
              <a:t>The 70-Week &amp; 2300-Day </a:t>
            </a:r>
            <a:br>
              <a:rPr lang="en-US" sz="3200" i="1" dirty="0"/>
            </a:br>
            <a:r>
              <a:rPr lang="en-US" sz="3200" i="1" dirty="0"/>
              <a:t>Time Prophecies</a:t>
            </a:r>
            <a:endParaRPr lang="en-US" sz="3200" dirty="0"/>
          </a:p>
        </p:txBody>
      </p:sp>
      <p:sp>
        <p:nvSpPr>
          <p:cNvPr id="4" name="Subtitle 2"/>
          <p:cNvSpPr txBox="1">
            <a:spLocks/>
          </p:cNvSpPr>
          <p:nvPr/>
        </p:nvSpPr>
        <p:spPr>
          <a:xfrm>
            <a:off x="194553" y="5771752"/>
            <a:ext cx="8696528" cy="705248"/>
          </a:xfrm>
          <a:prstGeom prst="rect">
            <a:avLst/>
          </a:prstGeom>
        </p:spPr>
        <p:txBody>
          <a:bodyPr vert="horz">
            <a:noAutofit/>
          </a:bodyPr>
          <a:lstStyle/>
          <a:p>
            <a:pPr marL="411480" marR="0" lvl="0" indent="-342900" algn="ctr" defTabSz="914400" rtl="0" eaLnBrk="1" fontAlgn="auto" latinLnBrk="0" hangingPunct="1">
              <a:lnSpc>
                <a:spcPct val="100000"/>
              </a:lnSpc>
              <a:spcBef>
                <a:spcPts val="700"/>
              </a:spcBef>
              <a:spcAft>
                <a:spcPts val="0"/>
              </a:spcAft>
              <a:buClr>
                <a:schemeClr val="tx2"/>
              </a:buClr>
              <a:buSzPct val="95000"/>
              <a:buFont typeface="Wingdings"/>
              <a:buChar char=""/>
              <a:tabLst/>
              <a:defRPr/>
            </a:pPr>
            <a:r>
              <a:rPr kumimoji="0" lang="en-US" sz="1800" b="1" i="1" u="none" strike="noStrike" kern="1200" cap="none" spc="0" normalizeH="0" baseline="0" noProof="0" dirty="0">
                <a:ln>
                  <a:noFill/>
                </a:ln>
                <a:solidFill>
                  <a:schemeClr val="tx1"/>
                </a:solidFill>
                <a:effectLst>
                  <a:outerShdw blurRad="38100" dist="38100" dir="2700000" algn="tl">
                    <a:srgbClr val="000000">
                      <a:alpha val="43137"/>
                    </a:srgbClr>
                  </a:outerShdw>
                </a:effectLst>
                <a:uLnTx/>
                <a:uFillTx/>
                <a:latin typeface="+mn-lt"/>
                <a:ea typeface="+mn-ea"/>
                <a:cs typeface="+mn-cs"/>
              </a:rPr>
              <a:t>“…from the going forth of the commandment to restore and to build Jerusalem unto the Messiah the Prince [shall be] seven weeks, and threescore and two weeks:” </a:t>
            </a:r>
            <a:r>
              <a:rPr kumimoji="0" lang="en-US" sz="1600" b="1" i="1" u="none" strike="noStrike" kern="1200" cap="none" spc="0" normalizeH="0" baseline="0" noProof="0" dirty="0">
                <a:ln>
                  <a:noFill/>
                </a:ln>
                <a:solidFill>
                  <a:schemeClr val="tx1"/>
                </a:solidFill>
                <a:effectLst>
                  <a:outerShdw blurRad="38100" dist="38100" dir="2700000" algn="tl">
                    <a:srgbClr val="000000">
                      <a:alpha val="43137"/>
                    </a:srgbClr>
                  </a:outerShdw>
                </a:effectLst>
                <a:uLnTx/>
                <a:uFillTx/>
                <a:latin typeface="+mn-lt"/>
                <a:ea typeface="+mn-ea"/>
                <a:cs typeface="+mn-cs"/>
              </a:rPr>
              <a:t>Daniel 9:25</a:t>
            </a:r>
            <a:endParaRPr kumimoji="0" lang="en-US" sz="1800" b="1" i="1" u="none" strike="noStrike" kern="1200" cap="none" spc="0" normalizeH="0" baseline="0" noProof="0" dirty="0">
              <a:ln>
                <a:noFill/>
              </a:ln>
              <a:solidFill>
                <a:schemeClr val="tx1"/>
              </a:solidFill>
              <a:effectLst>
                <a:outerShdw blurRad="38100" dist="38100" dir="2700000" algn="tl">
                  <a:srgbClr val="000000">
                    <a:alpha val="43137"/>
                  </a:srgbClr>
                </a:outerShdw>
              </a:effectLst>
              <a:uLnTx/>
              <a:uFillTx/>
              <a:latin typeface="+mn-lt"/>
              <a:ea typeface="+mn-ea"/>
              <a:cs typeface="+mn-cs"/>
            </a:endParaRPr>
          </a:p>
        </p:txBody>
      </p:sp>
      <p:cxnSp>
        <p:nvCxnSpPr>
          <p:cNvPr id="5" name="Straight Connector 4"/>
          <p:cNvCxnSpPr/>
          <p:nvPr/>
        </p:nvCxnSpPr>
        <p:spPr>
          <a:xfrm flipV="1">
            <a:off x="1177040" y="3551404"/>
            <a:ext cx="6756796" cy="28372"/>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1177040" y="3198776"/>
            <a:ext cx="0" cy="68580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2704280" y="3170404"/>
            <a:ext cx="0" cy="38100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flipV="1">
            <a:off x="1177040" y="4877612"/>
            <a:ext cx="6192934" cy="3810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1177040" y="4534712"/>
            <a:ext cx="0" cy="38100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307097" y="2284708"/>
            <a:ext cx="1775282" cy="707886"/>
          </a:xfrm>
          <a:prstGeom prst="rect">
            <a:avLst/>
          </a:prstGeom>
          <a:noFill/>
        </p:spPr>
        <p:txBody>
          <a:bodyPr wrap="square" rtlCol="0">
            <a:spAutoFit/>
          </a:bodyPr>
          <a:lstStyle/>
          <a:p>
            <a:pPr algn="ctr"/>
            <a:r>
              <a:rPr lang="en-US" sz="4000" b="1" dirty="0">
                <a:effectLst>
                  <a:outerShdw blurRad="38100" dist="38100" dir="2700000" algn="tl">
                    <a:srgbClr val="000000">
                      <a:alpha val="43137"/>
                    </a:srgbClr>
                  </a:outerShdw>
                </a:effectLst>
              </a:rPr>
              <a:t>457BC</a:t>
            </a:r>
            <a:endParaRPr lang="en-US" sz="2800" b="1" dirty="0">
              <a:effectLst>
                <a:outerShdw blurRad="38100" dist="38100" dir="2700000" algn="tl">
                  <a:srgbClr val="000000">
                    <a:alpha val="43137"/>
                  </a:srgbClr>
                </a:outerShdw>
              </a:effectLst>
            </a:endParaRPr>
          </a:p>
        </p:txBody>
      </p:sp>
      <p:sp>
        <p:nvSpPr>
          <p:cNvPr id="11" name="TextBox 10"/>
          <p:cNvSpPr txBox="1"/>
          <p:nvPr/>
        </p:nvSpPr>
        <p:spPr>
          <a:xfrm>
            <a:off x="1399158" y="3032583"/>
            <a:ext cx="1159215" cy="523220"/>
          </a:xfrm>
          <a:prstGeom prst="rect">
            <a:avLst/>
          </a:prstGeom>
          <a:noFill/>
        </p:spPr>
        <p:txBody>
          <a:bodyPr wrap="square" rtlCol="0">
            <a:spAutoFit/>
          </a:bodyPr>
          <a:lstStyle/>
          <a:p>
            <a:pPr algn="ctr"/>
            <a:r>
              <a:rPr lang="en-US" sz="2800" b="1" dirty="0">
                <a:effectLst>
                  <a:outerShdw blurRad="38100" dist="38100" dir="2700000" algn="tl">
                    <a:srgbClr val="000000">
                      <a:alpha val="43137"/>
                    </a:srgbClr>
                  </a:outerShdw>
                </a:effectLst>
              </a:rPr>
              <a:t>7-wks</a:t>
            </a:r>
            <a:endParaRPr lang="en-US" sz="2000" b="1" dirty="0">
              <a:effectLst>
                <a:outerShdw blurRad="38100" dist="38100" dir="2700000" algn="tl">
                  <a:srgbClr val="000000">
                    <a:alpha val="43137"/>
                  </a:srgbClr>
                </a:outerShdw>
              </a:effectLst>
            </a:endParaRPr>
          </a:p>
        </p:txBody>
      </p:sp>
      <p:cxnSp>
        <p:nvCxnSpPr>
          <p:cNvPr id="12" name="Straight Connector 11"/>
          <p:cNvCxnSpPr/>
          <p:nvPr/>
        </p:nvCxnSpPr>
        <p:spPr>
          <a:xfrm>
            <a:off x="6130040" y="3170404"/>
            <a:ext cx="0" cy="38100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3593528" y="3032583"/>
            <a:ext cx="1477816" cy="523220"/>
          </a:xfrm>
          <a:prstGeom prst="rect">
            <a:avLst/>
          </a:prstGeom>
          <a:noFill/>
        </p:spPr>
        <p:txBody>
          <a:bodyPr wrap="square" rtlCol="0">
            <a:spAutoFit/>
          </a:bodyPr>
          <a:lstStyle/>
          <a:p>
            <a:pPr algn="ctr"/>
            <a:r>
              <a:rPr lang="en-US" sz="2800" b="1" dirty="0">
                <a:effectLst>
                  <a:outerShdw blurRad="38100" dist="38100" dir="2700000" algn="tl">
                    <a:srgbClr val="000000">
                      <a:alpha val="43137"/>
                    </a:srgbClr>
                  </a:outerShdw>
                </a:effectLst>
              </a:rPr>
              <a:t>62-wks</a:t>
            </a:r>
          </a:p>
        </p:txBody>
      </p:sp>
      <p:sp>
        <p:nvSpPr>
          <p:cNvPr id="14" name="TextBox 13"/>
          <p:cNvSpPr txBox="1"/>
          <p:nvPr/>
        </p:nvSpPr>
        <p:spPr>
          <a:xfrm>
            <a:off x="6240412" y="3032583"/>
            <a:ext cx="1081391" cy="523220"/>
          </a:xfrm>
          <a:prstGeom prst="rect">
            <a:avLst/>
          </a:prstGeom>
          <a:noFill/>
        </p:spPr>
        <p:txBody>
          <a:bodyPr wrap="square" rtlCol="0">
            <a:spAutoFit/>
          </a:bodyPr>
          <a:lstStyle/>
          <a:p>
            <a:pPr algn="ctr"/>
            <a:r>
              <a:rPr lang="en-US" sz="2800" b="1" dirty="0">
                <a:effectLst>
                  <a:outerShdw blurRad="38100" dist="38100" dir="2700000" algn="tl">
                    <a:srgbClr val="000000">
                      <a:alpha val="43137"/>
                    </a:srgbClr>
                  </a:outerShdw>
                </a:effectLst>
              </a:rPr>
              <a:t>1-wk</a:t>
            </a:r>
          </a:p>
        </p:txBody>
      </p:sp>
      <p:cxnSp>
        <p:nvCxnSpPr>
          <p:cNvPr id="15" name="Straight Connector 14"/>
          <p:cNvCxnSpPr/>
          <p:nvPr/>
        </p:nvCxnSpPr>
        <p:spPr>
          <a:xfrm>
            <a:off x="7357472" y="3170404"/>
            <a:ext cx="0" cy="38100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1177040" y="2170872"/>
            <a:ext cx="6180432" cy="0"/>
          </a:xfrm>
          <a:prstGeom prst="line">
            <a:avLst/>
          </a:prstGeom>
          <a:ln w="317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7357472" y="2182540"/>
            <a:ext cx="0" cy="22860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1177040" y="2170872"/>
            <a:ext cx="0" cy="22860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1947987" y="2359847"/>
            <a:ext cx="1645541" cy="646331"/>
          </a:xfrm>
          <a:prstGeom prst="rect">
            <a:avLst/>
          </a:prstGeom>
          <a:noFill/>
        </p:spPr>
        <p:txBody>
          <a:bodyPr wrap="square" rtlCol="0">
            <a:spAutoFit/>
          </a:bodyPr>
          <a:lstStyle/>
          <a:p>
            <a:pPr algn="ctr"/>
            <a:r>
              <a:rPr lang="en-US" sz="3600" b="1" dirty="0">
                <a:solidFill>
                  <a:srgbClr val="C00000"/>
                </a:solidFill>
                <a:effectLst>
                  <a:outerShdw blurRad="38100" dist="38100" dir="2700000" algn="tl">
                    <a:srgbClr val="000000">
                      <a:alpha val="43137"/>
                    </a:srgbClr>
                  </a:outerShdw>
                </a:effectLst>
              </a:rPr>
              <a:t>408BC</a:t>
            </a:r>
          </a:p>
        </p:txBody>
      </p:sp>
      <p:sp>
        <p:nvSpPr>
          <p:cNvPr id="20" name="TextBox 19"/>
          <p:cNvSpPr txBox="1"/>
          <p:nvPr/>
        </p:nvSpPr>
        <p:spPr>
          <a:xfrm>
            <a:off x="6781108" y="2416119"/>
            <a:ext cx="1244206" cy="584775"/>
          </a:xfrm>
          <a:prstGeom prst="rect">
            <a:avLst/>
          </a:prstGeom>
          <a:noFill/>
        </p:spPr>
        <p:txBody>
          <a:bodyPr wrap="square" rtlCol="0">
            <a:spAutoFit/>
          </a:bodyPr>
          <a:lstStyle/>
          <a:p>
            <a:pPr algn="ctr"/>
            <a:r>
              <a:rPr lang="en-US" sz="3200" b="1" dirty="0">
                <a:solidFill>
                  <a:srgbClr val="C00000"/>
                </a:solidFill>
                <a:effectLst>
                  <a:outerShdw blurRad="38100" dist="38100" dir="2700000" algn="tl">
                    <a:srgbClr val="000000">
                      <a:alpha val="43137"/>
                    </a:srgbClr>
                  </a:outerShdw>
                </a:effectLst>
              </a:rPr>
              <a:t>34AD</a:t>
            </a:r>
            <a:endParaRPr lang="en-US" sz="2800" b="1" dirty="0">
              <a:solidFill>
                <a:srgbClr val="C00000"/>
              </a:solidFill>
              <a:effectLst>
                <a:outerShdw blurRad="38100" dist="38100" dir="2700000" algn="tl">
                  <a:srgbClr val="000000">
                    <a:alpha val="43137"/>
                  </a:srgbClr>
                </a:outerShdw>
              </a:effectLst>
            </a:endParaRPr>
          </a:p>
        </p:txBody>
      </p:sp>
      <p:sp>
        <p:nvSpPr>
          <p:cNvPr id="21" name="TextBox 20"/>
          <p:cNvSpPr txBox="1"/>
          <p:nvPr/>
        </p:nvSpPr>
        <p:spPr>
          <a:xfrm>
            <a:off x="3093130" y="1456332"/>
            <a:ext cx="2587158" cy="707886"/>
          </a:xfrm>
          <a:prstGeom prst="rect">
            <a:avLst/>
          </a:prstGeom>
          <a:noFill/>
        </p:spPr>
        <p:txBody>
          <a:bodyPr wrap="square" rtlCol="0">
            <a:spAutoFit/>
          </a:bodyPr>
          <a:lstStyle/>
          <a:p>
            <a:r>
              <a:rPr lang="en-US" sz="4000" b="1" i="1" dirty="0">
                <a:effectLst>
                  <a:outerShdw blurRad="38100" dist="38100" dir="2700000" algn="tl">
                    <a:srgbClr val="000000">
                      <a:alpha val="43137"/>
                    </a:srgbClr>
                  </a:outerShdw>
                </a:effectLst>
              </a:rPr>
              <a:t>70-Weeks</a:t>
            </a:r>
            <a:endParaRPr lang="en-US" sz="3600" b="1" i="1" dirty="0">
              <a:effectLst>
                <a:outerShdw blurRad="38100" dist="38100" dir="2700000" algn="tl">
                  <a:srgbClr val="000000">
                    <a:alpha val="43137"/>
                  </a:srgbClr>
                </a:outerShdw>
              </a:effectLst>
            </a:endParaRPr>
          </a:p>
        </p:txBody>
      </p:sp>
      <p:sp>
        <p:nvSpPr>
          <p:cNvPr id="22" name="TextBox 21"/>
          <p:cNvSpPr txBox="1"/>
          <p:nvPr/>
        </p:nvSpPr>
        <p:spPr>
          <a:xfrm>
            <a:off x="1055482" y="4399840"/>
            <a:ext cx="1775410" cy="523220"/>
          </a:xfrm>
          <a:prstGeom prst="rect">
            <a:avLst/>
          </a:prstGeom>
          <a:noFill/>
        </p:spPr>
        <p:txBody>
          <a:bodyPr wrap="square" rtlCol="0">
            <a:spAutoFit/>
          </a:bodyPr>
          <a:lstStyle/>
          <a:p>
            <a:pPr algn="ctr"/>
            <a:r>
              <a:rPr lang="en-US" sz="2800" b="1" dirty="0">
                <a:effectLst>
                  <a:outerShdw blurRad="38100" dist="38100" dir="2700000" algn="tl">
                    <a:srgbClr val="000000">
                      <a:alpha val="43137"/>
                    </a:srgbClr>
                  </a:outerShdw>
                </a:effectLst>
              </a:rPr>
              <a:t>49-Years</a:t>
            </a:r>
            <a:endParaRPr lang="en-US" sz="2000" b="1" dirty="0">
              <a:effectLst>
                <a:outerShdw blurRad="38100" dist="38100" dir="2700000" algn="tl">
                  <a:srgbClr val="000000">
                    <a:alpha val="43137"/>
                  </a:srgbClr>
                </a:outerShdw>
              </a:effectLst>
            </a:endParaRPr>
          </a:p>
        </p:txBody>
      </p:sp>
      <p:cxnSp>
        <p:nvCxnSpPr>
          <p:cNvPr id="23" name="Straight Connector 22"/>
          <p:cNvCxnSpPr/>
          <p:nvPr/>
        </p:nvCxnSpPr>
        <p:spPr>
          <a:xfrm>
            <a:off x="2704280" y="4496612"/>
            <a:ext cx="0" cy="38100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7357472" y="4496612"/>
            <a:ext cx="0" cy="38100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25" name="TextBox 24"/>
          <p:cNvSpPr txBox="1"/>
          <p:nvPr/>
        </p:nvSpPr>
        <p:spPr>
          <a:xfrm>
            <a:off x="3593528" y="4385772"/>
            <a:ext cx="1960148" cy="523220"/>
          </a:xfrm>
          <a:prstGeom prst="rect">
            <a:avLst/>
          </a:prstGeom>
          <a:noFill/>
        </p:spPr>
        <p:txBody>
          <a:bodyPr wrap="square" rtlCol="0">
            <a:spAutoFit/>
          </a:bodyPr>
          <a:lstStyle/>
          <a:p>
            <a:pPr algn="ctr"/>
            <a:r>
              <a:rPr lang="en-US" sz="2800" b="1" dirty="0">
                <a:effectLst>
                  <a:outerShdw blurRad="38100" dist="38100" dir="2700000" algn="tl">
                    <a:srgbClr val="000000">
                      <a:alpha val="43137"/>
                    </a:srgbClr>
                  </a:outerShdw>
                </a:effectLst>
              </a:rPr>
              <a:t>434-Years</a:t>
            </a:r>
          </a:p>
        </p:txBody>
      </p:sp>
      <p:grpSp>
        <p:nvGrpSpPr>
          <p:cNvPr id="26" name="Group 45"/>
          <p:cNvGrpSpPr/>
          <p:nvPr/>
        </p:nvGrpSpPr>
        <p:grpSpPr>
          <a:xfrm>
            <a:off x="6476308" y="3658412"/>
            <a:ext cx="609600" cy="838200"/>
            <a:chOff x="3276600" y="3821352"/>
            <a:chExt cx="609600" cy="838200"/>
          </a:xfrm>
        </p:grpSpPr>
        <p:cxnSp>
          <p:nvCxnSpPr>
            <p:cNvPr id="27" name="Straight Connector 26"/>
            <p:cNvCxnSpPr/>
            <p:nvPr/>
          </p:nvCxnSpPr>
          <p:spPr>
            <a:xfrm>
              <a:off x="3276600" y="4049952"/>
              <a:ext cx="609600" cy="0"/>
            </a:xfrm>
            <a:prstGeom prst="line">
              <a:avLst/>
            </a:prstGeom>
            <a:ln w="28575">
              <a:solidFill>
                <a:srgbClr val="C00000"/>
              </a:solidFill>
            </a:ln>
            <a:scene3d>
              <a:camera prst="orthographicFront"/>
              <a:lightRig rig="threePt" dir="t"/>
            </a:scene3d>
            <a:sp3d>
              <a:bevelT w="139700" prst="cross"/>
            </a:sp3d>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a:off x="3581400" y="3821352"/>
              <a:ext cx="0" cy="838200"/>
            </a:xfrm>
            <a:prstGeom prst="line">
              <a:avLst/>
            </a:prstGeom>
            <a:ln w="28575">
              <a:solidFill>
                <a:srgbClr val="C00000"/>
              </a:solidFill>
            </a:ln>
            <a:scene3d>
              <a:camera prst="orthographicFront"/>
              <a:lightRig rig="threePt" dir="t"/>
            </a:scene3d>
            <a:sp3d>
              <a:bevelT w="139700" prst="cross"/>
            </a:sp3d>
          </p:spPr>
          <p:style>
            <a:lnRef idx="1">
              <a:schemeClr val="accent1"/>
            </a:lnRef>
            <a:fillRef idx="0">
              <a:schemeClr val="accent1"/>
            </a:fillRef>
            <a:effectRef idx="0">
              <a:schemeClr val="accent1"/>
            </a:effectRef>
            <a:fontRef idx="minor">
              <a:schemeClr val="tx1"/>
            </a:fontRef>
          </p:style>
        </p:cxnSp>
      </p:grpSp>
      <p:sp>
        <p:nvSpPr>
          <p:cNvPr id="29" name="TextBox 28"/>
          <p:cNvSpPr txBox="1"/>
          <p:nvPr/>
        </p:nvSpPr>
        <p:spPr>
          <a:xfrm>
            <a:off x="6037494" y="4849476"/>
            <a:ext cx="1427468" cy="523220"/>
          </a:xfrm>
          <a:prstGeom prst="rect">
            <a:avLst/>
          </a:prstGeom>
          <a:noFill/>
        </p:spPr>
        <p:txBody>
          <a:bodyPr wrap="square" rtlCol="0">
            <a:spAutoFit/>
          </a:bodyPr>
          <a:lstStyle/>
          <a:p>
            <a:pPr algn="ctr"/>
            <a:r>
              <a:rPr lang="en-US" sz="2800" b="1" dirty="0">
                <a:effectLst>
                  <a:outerShdw blurRad="38100" dist="38100" dir="2700000" algn="tl">
                    <a:srgbClr val="000000">
                      <a:alpha val="43137"/>
                    </a:srgbClr>
                  </a:outerShdw>
                </a:effectLst>
              </a:rPr>
              <a:t>7-Years</a:t>
            </a:r>
            <a:endParaRPr lang="en-US" sz="2400" b="1" dirty="0">
              <a:effectLst>
                <a:outerShdw blurRad="38100" dist="38100" dir="2700000" algn="tl">
                  <a:srgbClr val="000000">
                    <a:alpha val="43137"/>
                  </a:srgbClr>
                </a:outerShdw>
              </a:effectLst>
            </a:endParaRPr>
          </a:p>
        </p:txBody>
      </p:sp>
      <p:sp>
        <p:nvSpPr>
          <p:cNvPr id="30" name="TextBox 29"/>
          <p:cNvSpPr txBox="1"/>
          <p:nvPr/>
        </p:nvSpPr>
        <p:spPr>
          <a:xfrm>
            <a:off x="5444199" y="2359847"/>
            <a:ext cx="1374749" cy="646331"/>
          </a:xfrm>
          <a:prstGeom prst="rect">
            <a:avLst/>
          </a:prstGeom>
          <a:noFill/>
        </p:spPr>
        <p:txBody>
          <a:bodyPr wrap="square" rtlCol="0">
            <a:spAutoFit/>
          </a:bodyPr>
          <a:lstStyle/>
          <a:p>
            <a:pPr algn="ctr"/>
            <a:r>
              <a:rPr lang="en-US" sz="3600" b="1" dirty="0">
                <a:solidFill>
                  <a:srgbClr val="C00000"/>
                </a:solidFill>
                <a:effectLst>
                  <a:outerShdw blurRad="38100" dist="38100" dir="2700000" algn="tl">
                    <a:srgbClr val="000000">
                      <a:alpha val="43137"/>
                    </a:srgbClr>
                  </a:outerShdw>
                </a:effectLst>
              </a:rPr>
              <a:t>27AD</a:t>
            </a:r>
            <a:endParaRPr lang="en-US" sz="3200" b="1" dirty="0">
              <a:solidFill>
                <a:srgbClr val="C00000"/>
              </a:solidFill>
              <a:effectLst>
                <a:outerShdw blurRad="38100" dist="38100" dir="2700000" algn="tl">
                  <a:srgbClr val="000000">
                    <a:alpha val="43137"/>
                  </a:srgbClr>
                </a:outerShdw>
              </a:effectLst>
            </a:endParaRPr>
          </a:p>
        </p:txBody>
      </p:sp>
      <p:sp>
        <p:nvSpPr>
          <p:cNvPr id="31" name="TextBox 30"/>
          <p:cNvSpPr txBox="1"/>
          <p:nvPr/>
        </p:nvSpPr>
        <p:spPr>
          <a:xfrm>
            <a:off x="928869" y="2770973"/>
            <a:ext cx="524477" cy="523220"/>
          </a:xfrm>
          <a:prstGeom prst="rect">
            <a:avLst/>
          </a:prstGeom>
          <a:noFill/>
        </p:spPr>
        <p:txBody>
          <a:bodyPr wrap="square" rtlCol="0">
            <a:spAutoFit/>
          </a:bodyPr>
          <a:lstStyle/>
          <a:p>
            <a:pPr algn="ctr"/>
            <a:r>
              <a:rPr lang="en-US" sz="2800" b="1" i="1" dirty="0">
                <a:solidFill>
                  <a:srgbClr val="FFC000"/>
                </a:solidFill>
                <a:effectLst>
                  <a:outerShdw blurRad="38100" dist="38100" dir="2700000" algn="tl">
                    <a:srgbClr val="000000">
                      <a:alpha val="43137"/>
                    </a:srgbClr>
                  </a:outerShdw>
                </a:effectLst>
              </a:rPr>
              <a:t>A</a:t>
            </a:r>
          </a:p>
        </p:txBody>
      </p:sp>
      <p:sp>
        <p:nvSpPr>
          <p:cNvPr id="32" name="TextBox 31"/>
          <p:cNvSpPr txBox="1"/>
          <p:nvPr/>
        </p:nvSpPr>
        <p:spPr>
          <a:xfrm>
            <a:off x="2442041" y="2755857"/>
            <a:ext cx="524477" cy="523220"/>
          </a:xfrm>
          <a:prstGeom prst="rect">
            <a:avLst/>
          </a:prstGeom>
          <a:noFill/>
        </p:spPr>
        <p:txBody>
          <a:bodyPr wrap="square" rtlCol="0">
            <a:spAutoFit/>
          </a:bodyPr>
          <a:lstStyle/>
          <a:p>
            <a:pPr algn="ctr"/>
            <a:r>
              <a:rPr lang="en-US" sz="2800" b="1" i="1" dirty="0">
                <a:solidFill>
                  <a:srgbClr val="FFC000"/>
                </a:solidFill>
                <a:effectLst>
                  <a:outerShdw blurRad="38100" dist="38100" dir="2700000" algn="tl">
                    <a:srgbClr val="000000">
                      <a:alpha val="43137"/>
                    </a:srgbClr>
                  </a:outerShdw>
                </a:effectLst>
              </a:rPr>
              <a:t>B</a:t>
            </a:r>
          </a:p>
        </p:txBody>
      </p:sp>
      <p:sp>
        <p:nvSpPr>
          <p:cNvPr id="33" name="TextBox 32"/>
          <p:cNvSpPr txBox="1"/>
          <p:nvPr/>
        </p:nvSpPr>
        <p:spPr>
          <a:xfrm>
            <a:off x="5867801" y="2732061"/>
            <a:ext cx="524477" cy="523220"/>
          </a:xfrm>
          <a:prstGeom prst="rect">
            <a:avLst/>
          </a:prstGeom>
          <a:noFill/>
        </p:spPr>
        <p:txBody>
          <a:bodyPr wrap="square" rtlCol="0">
            <a:spAutoFit/>
          </a:bodyPr>
          <a:lstStyle/>
          <a:p>
            <a:pPr algn="ctr"/>
            <a:r>
              <a:rPr lang="en-US" sz="2800" b="1" i="1" dirty="0">
                <a:solidFill>
                  <a:srgbClr val="FFC000"/>
                </a:solidFill>
                <a:effectLst>
                  <a:outerShdw blurRad="38100" dist="38100" dir="2700000" algn="tl">
                    <a:srgbClr val="000000">
                      <a:alpha val="43137"/>
                    </a:srgbClr>
                  </a:outerShdw>
                </a:effectLst>
              </a:rPr>
              <a:t>C</a:t>
            </a:r>
          </a:p>
        </p:txBody>
      </p:sp>
      <p:sp>
        <p:nvSpPr>
          <p:cNvPr id="34" name="TextBox 33"/>
          <p:cNvSpPr txBox="1"/>
          <p:nvPr/>
        </p:nvSpPr>
        <p:spPr>
          <a:xfrm>
            <a:off x="6518869" y="4434480"/>
            <a:ext cx="524477" cy="430887"/>
          </a:xfrm>
          <a:prstGeom prst="rect">
            <a:avLst/>
          </a:prstGeom>
          <a:noFill/>
        </p:spPr>
        <p:txBody>
          <a:bodyPr wrap="square" rtlCol="0">
            <a:spAutoFit/>
          </a:bodyPr>
          <a:lstStyle/>
          <a:p>
            <a:pPr algn="ctr"/>
            <a:r>
              <a:rPr lang="en-US" sz="2200" b="1" dirty="0">
                <a:effectLst>
                  <a:outerShdw blurRad="38100" dist="38100" dir="2700000" algn="tl">
                    <a:srgbClr val="000000">
                      <a:alpha val="43137"/>
                    </a:srgbClr>
                  </a:outerShdw>
                </a:effectLst>
              </a:rPr>
              <a:t>D</a:t>
            </a:r>
          </a:p>
        </p:txBody>
      </p:sp>
      <p:sp>
        <p:nvSpPr>
          <p:cNvPr id="35" name="TextBox 34"/>
          <p:cNvSpPr txBox="1"/>
          <p:nvPr/>
        </p:nvSpPr>
        <p:spPr>
          <a:xfrm>
            <a:off x="7095233" y="2851041"/>
            <a:ext cx="524477" cy="430887"/>
          </a:xfrm>
          <a:prstGeom prst="rect">
            <a:avLst/>
          </a:prstGeom>
          <a:noFill/>
        </p:spPr>
        <p:txBody>
          <a:bodyPr wrap="square" rtlCol="0">
            <a:spAutoFit/>
          </a:bodyPr>
          <a:lstStyle/>
          <a:p>
            <a:pPr algn="ctr"/>
            <a:r>
              <a:rPr lang="en-US" sz="2200" b="1" dirty="0">
                <a:effectLst>
                  <a:outerShdw blurRad="38100" dist="38100" dir="2700000" algn="tl">
                    <a:srgbClr val="000000">
                      <a:alpha val="43137"/>
                    </a:srgbClr>
                  </a:outerShdw>
                </a:effectLst>
              </a:rPr>
              <a:t>E</a:t>
            </a:r>
          </a:p>
        </p:txBody>
      </p:sp>
      <p:cxnSp>
        <p:nvCxnSpPr>
          <p:cNvPr id="36" name="Straight Connector 35"/>
          <p:cNvCxnSpPr/>
          <p:nvPr/>
        </p:nvCxnSpPr>
        <p:spPr>
          <a:xfrm>
            <a:off x="6130040" y="4496612"/>
            <a:ext cx="0" cy="38100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a:off x="8025314" y="3550592"/>
            <a:ext cx="764433" cy="0"/>
          </a:xfrm>
          <a:prstGeom prst="line">
            <a:avLst/>
          </a:prstGeom>
          <a:ln w="31750">
            <a:solidFill>
              <a:schemeClr val="bg1"/>
            </a:solidFill>
            <a:prstDash val="dash"/>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flipV="1">
            <a:off x="7473795" y="4870290"/>
            <a:ext cx="1292570" cy="7006"/>
          </a:xfrm>
          <a:prstGeom prst="line">
            <a:avLst/>
          </a:prstGeom>
          <a:ln w="3175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39" name="TextBox 38"/>
          <p:cNvSpPr txBox="1"/>
          <p:nvPr/>
        </p:nvSpPr>
        <p:spPr>
          <a:xfrm>
            <a:off x="2966519" y="4873508"/>
            <a:ext cx="2901282" cy="707886"/>
          </a:xfrm>
          <a:prstGeom prst="rect">
            <a:avLst/>
          </a:prstGeom>
          <a:noFill/>
        </p:spPr>
        <p:txBody>
          <a:bodyPr wrap="square" rtlCol="0">
            <a:spAutoFit/>
          </a:bodyPr>
          <a:lstStyle/>
          <a:p>
            <a:r>
              <a:rPr lang="en-US" sz="4000" b="1" i="1" dirty="0">
                <a:solidFill>
                  <a:schemeClr val="tx1">
                    <a:lumMod val="65000"/>
                  </a:schemeClr>
                </a:solidFill>
                <a:effectLst>
                  <a:outerShdw blurRad="38100" dist="38100" dir="2700000" algn="tl">
                    <a:srgbClr val="000000">
                      <a:alpha val="43137"/>
                    </a:srgbClr>
                  </a:outerShdw>
                </a:effectLst>
              </a:rPr>
              <a:t>2,300-Days</a:t>
            </a:r>
            <a:endParaRPr lang="en-US" sz="3600" b="1" i="1" dirty="0">
              <a:solidFill>
                <a:schemeClr val="tx1">
                  <a:lumMod val="65000"/>
                </a:schemeClr>
              </a:solidFill>
              <a:effectLst>
                <a:outerShdw blurRad="38100" dist="38100" dir="2700000" algn="tl">
                  <a:srgbClr val="000000">
                    <a:alpha val="43137"/>
                  </a:srgbClr>
                </a:outerShdw>
              </a:effectLst>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etro">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Metro">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Dew-Drop-On-Green-Leaf-Nature-PPT-Templates-Standard</Template>
  <TotalTime>11331</TotalTime>
  <Words>11408</Words>
  <Application>Microsoft Office PowerPoint</Application>
  <PresentationFormat>On-screen Show (4:3)</PresentationFormat>
  <Paragraphs>721</Paragraphs>
  <Slides>37</Slides>
  <Notes>37</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37</vt:i4>
      </vt:variant>
    </vt:vector>
  </HeadingPairs>
  <TitlesOfParts>
    <vt:vector size="46" baseType="lpstr">
      <vt:lpstr>Arial</vt:lpstr>
      <vt:lpstr>Calibri</vt:lpstr>
      <vt:lpstr>Consolas</vt:lpstr>
      <vt:lpstr>Corbel</vt:lpstr>
      <vt:lpstr>Lucida Handwriting</vt:lpstr>
      <vt:lpstr>Wingdings</vt:lpstr>
      <vt:lpstr>Wingdings 2</vt:lpstr>
      <vt:lpstr>Wingdings 3</vt:lpstr>
      <vt:lpstr>Metro</vt:lpstr>
      <vt:lpstr>PowerPoint Presentation</vt:lpstr>
      <vt:lpstr>2015 Fall prophecy series</vt:lpstr>
      <vt:lpstr>Present Truth!</vt:lpstr>
      <vt:lpstr>DAY 1 – Sabbath November 21st</vt:lpstr>
      <vt:lpstr>Daniel Chapter 8 in Review</vt:lpstr>
      <vt:lpstr>Daniel 9 – Preparation for “Receiving” Prophecy</vt:lpstr>
      <vt:lpstr>The 70-Week &amp; 2300-Day  Time Prophecies</vt:lpstr>
      <vt:lpstr>The 70-Week &amp; 2300-Day  Time Prophecies</vt:lpstr>
      <vt:lpstr>The 70-Week &amp; 2300-Day  Time Prophecies</vt:lpstr>
      <vt:lpstr>The 70-Week &amp; 2300-Day  Time Prophecies</vt:lpstr>
      <vt:lpstr>The 70-Week &amp; 2300-Day  Time Prophecies</vt:lpstr>
      <vt:lpstr>The 70-Week &amp; 2300-Day  Time Prophecies</vt:lpstr>
      <vt:lpstr>The 70-Week &amp; 2300-Day  Time Prophecies</vt:lpstr>
      <vt:lpstr>DAY 2 – Sunday November 22nd</vt:lpstr>
      <vt:lpstr>Seventh-day Adventism’s  70-Weeks</vt:lpstr>
      <vt:lpstr>Significance of the 70-week Prophecy:  Part 1 – the 49 Weeks</vt:lpstr>
      <vt:lpstr>Inspiration of William Miller I </vt:lpstr>
      <vt:lpstr>Inspiration of William Miller II </vt:lpstr>
      <vt:lpstr>Inspiration of William Miller III </vt:lpstr>
      <vt:lpstr>Miller’s Cycle of 7’s</vt:lpstr>
      <vt:lpstr>The 49 Weeks in Type - Numbering to Pentecost</vt:lpstr>
      <vt:lpstr>The 49 Weeks in Type</vt:lpstr>
      <vt:lpstr>49 Week Prophecy – A Time of Rebuilding</vt:lpstr>
      <vt:lpstr>49 Week Prophecy – A Time of Rebuilding</vt:lpstr>
      <vt:lpstr>49years of Rebuilding Typifying a Reformatory Work</vt:lpstr>
      <vt:lpstr>Seventh-day Adventism’s “7-Weeks”</vt:lpstr>
      <vt:lpstr>Significance of the 70-week Prophecy:  Part 2 – the 62 Weeks</vt:lpstr>
      <vt:lpstr>62 Week Prophecy – A Time of Apostasy</vt:lpstr>
      <vt:lpstr>Seventh-day Adventism’s “62-Weeks”</vt:lpstr>
      <vt:lpstr>Significance of the 70-week Prophecy:  Part 3 – the 1 Week</vt:lpstr>
      <vt:lpstr>1 Week Prophecy – Final Warning</vt:lpstr>
      <vt:lpstr>A Close-up View of the 70th Week</vt:lpstr>
      <vt:lpstr>Seventh-day Adventism’s “1-Week”</vt:lpstr>
      <vt:lpstr>Preparation for “Receiving”  God’s Seal</vt:lpstr>
      <vt:lpstr>Summary of the 70-week Prophecy</vt:lpstr>
      <vt:lpstr>Future Prophecy Studies</vt:lpstr>
      <vt:lpstr>For Questions, Contact Me</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CarlnLisa</dc:creator>
  <cp:lastModifiedBy>Carl Arosarena</cp:lastModifiedBy>
  <cp:revision>2689</cp:revision>
  <dcterms:created xsi:type="dcterms:W3CDTF">2015-03-27T23:41:27Z</dcterms:created>
  <dcterms:modified xsi:type="dcterms:W3CDTF">2022-07-13T14:18:04Z</dcterms:modified>
</cp:coreProperties>
</file>